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387" r:id="rId2"/>
    <p:sldId id="520" r:id="rId3"/>
    <p:sldId id="526" r:id="rId4"/>
    <p:sldId id="528" r:id="rId5"/>
    <p:sldId id="529" r:id="rId6"/>
    <p:sldId id="551" r:id="rId7"/>
    <p:sldId id="577" r:id="rId8"/>
    <p:sldId id="531" r:id="rId9"/>
    <p:sldId id="550" r:id="rId10"/>
    <p:sldId id="553" r:id="rId11"/>
    <p:sldId id="555" r:id="rId12"/>
    <p:sldId id="556" r:id="rId13"/>
    <p:sldId id="539" r:id="rId14"/>
    <p:sldId id="578" r:id="rId15"/>
    <p:sldId id="558" r:id="rId16"/>
    <p:sldId id="561" r:id="rId17"/>
    <p:sldId id="563" r:id="rId18"/>
    <p:sldId id="574" r:id="rId19"/>
    <p:sldId id="575" r:id="rId20"/>
    <p:sldId id="580" r:id="rId21"/>
    <p:sldId id="576" r:id="rId22"/>
    <p:sldId id="547" r:id="rId23"/>
    <p:sldId id="548" r:id="rId24"/>
    <p:sldId id="549" r:id="rId25"/>
    <p:sldId id="559" r:id="rId26"/>
    <p:sldId id="557" r:id="rId27"/>
    <p:sldId id="562" r:id="rId28"/>
    <p:sldId id="573" r:id="rId29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62A"/>
    <a:srgbClr val="6BA42C"/>
    <a:srgbClr val="33CC33"/>
    <a:srgbClr val="FF3300"/>
    <a:srgbClr val="C88E6A"/>
    <a:srgbClr val="F5A665"/>
    <a:srgbClr val="F07510"/>
    <a:srgbClr val="FF6600"/>
    <a:srgbClr val="275F8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9" autoAdjust="0"/>
    <p:restoredTop sz="94604" autoAdjust="0"/>
  </p:normalViewPr>
  <p:slideViewPr>
    <p:cSldViewPr snapToGrid="0" showGuides="1">
      <p:cViewPr varScale="1">
        <p:scale>
          <a:sx n="70" d="100"/>
          <a:sy n="70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10" y="1128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36" tIns="47418" rIns="94836" bIns="4741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36" tIns="47418" rIns="94836" bIns="474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9938"/>
            <a:ext cx="51117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8" y="4861441"/>
            <a:ext cx="520848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36" tIns="47418" rIns="94836" bIns="47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7739" cy="51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36" tIns="47418" rIns="94836" bIns="4741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2883"/>
            <a:ext cx="3077739" cy="51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36" tIns="47418" rIns="94836" bIns="474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F60DF21-F538-8449-8737-61AD7BC6F6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20325-1B2E-4AB1-BAC9-0604802EA95D}" type="slidenum">
              <a:rPr lang="en-GB"/>
              <a:pPr/>
              <a:t>2</a:t>
            </a:fld>
            <a:endParaRPr lang="en-GB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6288"/>
            <a:ext cx="5116512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7" y="4861253"/>
            <a:ext cx="5680489" cy="4519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3746" y="767596"/>
            <a:ext cx="4734983" cy="383798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Our X/Ka Frame is built from about 70 sessions taken with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DSN stations in California, Spain, and Australia.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We have detected 482 sources spread fairly uniformly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Over the celestial sphere north of -45 degrees Declination.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While the limited amount of data to Australia causes lower precision as one goes south,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We note that there is no systematic tilt of the X/Ka frame relative to the ICRF2.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7964E-C14F-4BD7-80F0-3227B53D444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A378F-FDE8-4697-88A1-1EB65E5F6016}" type="slidenum">
              <a:rPr lang="en-US"/>
              <a:pPr/>
              <a:t>25</a:t>
            </a:fld>
            <a:endParaRPr lang="en-US"/>
          </a:p>
        </p:txBody>
      </p:sp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s-ES_tradnl" smtClean="0">
                <a:latin typeface="Book Antiqua" pitchFamily="18" charset="0"/>
                <a:ea typeface="ＭＳ Ｐゴシック" pitchFamily="34" charset="-128"/>
              </a:rPr>
              <a:t>468 sources V&lt; 20th mag</a:t>
            </a:r>
          </a:p>
          <a:p>
            <a:pPr eaLnBrk="1" hangingPunct="1"/>
            <a:r>
              <a:rPr lang="es-ES_tradnl" smtClean="0">
                <a:latin typeface="Book Antiqua" pitchFamily="18" charset="0"/>
                <a:ea typeface="ＭＳ Ｐゴシック" pitchFamily="34" charset="-128"/>
              </a:rPr>
              <a:t>SIGMA(X)    =   7.3926     µas</a:t>
            </a:r>
          </a:p>
          <a:p>
            <a:pPr eaLnBrk="1" hangingPunct="1"/>
            <a:r>
              <a:rPr lang="es-ES_tradnl" smtClean="0">
                <a:latin typeface="Book Antiqua" pitchFamily="18" charset="0"/>
                <a:ea typeface="ＭＳ Ｐゴシック" pitchFamily="34" charset="-128"/>
              </a:rPr>
              <a:t>SIGMA(Y)    =   7.0383     µas</a:t>
            </a:r>
          </a:p>
          <a:p>
            <a:pPr eaLnBrk="1" hangingPunct="1"/>
            <a:r>
              <a:rPr lang="es-ES_tradnl" smtClean="0">
                <a:latin typeface="Book Antiqua" pitchFamily="18" charset="0"/>
                <a:ea typeface="ＭＳ Ｐゴシック" pitchFamily="34" charset="-128"/>
              </a:rPr>
              <a:t>SIGMA(Z)    =   6.4204     µas</a:t>
            </a:r>
          </a:p>
          <a:p>
            <a:pPr eaLnBrk="1" hangingPunct="1"/>
            <a:endParaRPr lang="es-ES_tradnl" smtClean="0">
              <a:latin typeface="Book Antiqua" pitchFamily="18" charset="0"/>
              <a:ea typeface="ＭＳ Ｐゴシック" pitchFamily="34" charset="-128"/>
            </a:endParaRPr>
          </a:p>
          <a:p>
            <a:pPr eaLnBrk="1" hangingPunct="1"/>
            <a:r>
              <a:rPr lang="es-ES_tradnl" smtClean="0">
                <a:latin typeface="Book Antiqua" pitchFamily="18" charset="0"/>
                <a:ea typeface="ＭＳ Ｐゴシック" pitchFamily="34" charset="-128"/>
              </a:rPr>
              <a:t>174 sources V&lt;18th mag</a:t>
            </a:r>
          </a:p>
          <a:p>
            <a:pPr eaLnBrk="1" hangingPunct="1"/>
            <a:r>
              <a:rPr lang="es-ES_tradnl" smtClean="0">
                <a:latin typeface="Book Antiqua" pitchFamily="18" charset="0"/>
                <a:ea typeface="ＭＳ Ｐゴシック" pitchFamily="34" charset="-128"/>
              </a:rPr>
              <a:t>SIGMA(X)    =   9.7667     µas</a:t>
            </a:r>
          </a:p>
          <a:p>
            <a:pPr eaLnBrk="1" hangingPunct="1"/>
            <a:r>
              <a:rPr lang="es-ES_tradnl" smtClean="0">
                <a:latin typeface="Book Antiqua" pitchFamily="18" charset="0"/>
                <a:ea typeface="ＭＳ Ｐゴシック" pitchFamily="34" charset="-128"/>
              </a:rPr>
              <a:t>SIGMA(Y)    =   9.4719     µas</a:t>
            </a:r>
          </a:p>
          <a:p>
            <a:pPr eaLnBrk="1" hangingPunct="1"/>
            <a:r>
              <a:rPr lang="es-ES_tradnl" smtClean="0">
                <a:latin typeface="Book Antiqua" pitchFamily="18" charset="0"/>
                <a:ea typeface="ＭＳ Ｐゴシック" pitchFamily="34" charset="-128"/>
              </a:rPr>
              <a:t>SIGMA(Z)    =   7.8492     µas</a:t>
            </a:r>
          </a:p>
          <a:p>
            <a:pPr eaLnBrk="1" hangingPunct="1"/>
            <a:r>
              <a:rPr lang="es-ES_tradnl" smtClean="0">
                <a:latin typeface="Book Antiqua" pitchFamily="18" charset="0"/>
                <a:ea typeface="ＭＳ Ｐゴシック" pitchFamily="34" charset="-128"/>
              </a:rPr>
              <a:t>Median Gaia sigma becomes about 2X smaller</a:t>
            </a:r>
          </a:p>
          <a:p>
            <a:pPr eaLnBrk="1" hangingPunct="1"/>
            <a:r>
              <a:rPr lang="es-ES_tradnl" smtClean="0">
                <a:latin typeface="Book Antiqua" pitchFamily="18" charset="0"/>
                <a:ea typeface="ＭＳ Ｐゴシック" pitchFamily="34" charset="-128"/>
              </a:rPr>
              <a:t>But we lose 2/3 of the sourcess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CE48C-CD99-4E01-9E29-85D66843D9B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Features of AGN: Note the Logarithmic length scale.</a:t>
            </a:r>
          </a:p>
          <a:p>
            <a:r>
              <a:rPr lang="en-US" altLang="es-ES_tradnl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Shock waves are frequency stratified, with highest synchrotron frequencies emitted only close to the shock front where electrons are energized. The part of the jet interior to the mm-wave core is opaque at cm wavelengths. At this point, it is not clear whether substantial emission occurs between the base of the jet and the mm-wave core.</a:t>
            </a:r>
            <a:r>
              <a:rPr lang="en-US" altLang="es-ES_tradnl" smtClean="0">
                <a:latin typeface="Arial" pitchFamily="34" charset="0"/>
                <a:ea typeface="ＭＳ Ｐゴシック" pitchFamily="34" charset="-128"/>
              </a:rPr>
              <a:t>”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Credit: Alan Marscher, `Relativistic Jets in Active Galactic Nuclei and their relationship to the Central Engine,</a:t>
            </a:r>
            <a:r>
              <a:rPr lang="en-US" altLang="es-ES_tradnl" smtClean="0">
                <a:latin typeface="Arial" pitchFamily="34" charset="0"/>
                <a:ea typeface="ＭＳ Ｐゴシック" pitchFamily="34" charset="-128"/>
              </a:rPr>
              <a:t>’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Proc. of Science,VI Microquasar Workshop: Microquasars &amp; Beyond, Societa del Casino, Como, Italy, 18-22 Sep 2006. Overlay (not to scale): 3 mm radio image of the blazar 3C454.3 (Krichbaum et al. 1999) 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C5066-55D4-4D18-8923-09357AFD8C0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1" tIns="47416" rIns="94831" bIns="47416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92100"/>
            <a:ext cx="21018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938" y="292100"/>
            <a:ext cx="6154737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6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12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8" y="1219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219200"/>
            <a:ext cx="41290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7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4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6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21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05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Rectangle 172"/>
          <p:cNvSpPr>
            <a:spLocks noGrp="1" noChangeArrowheads="1"/>
          </p:cNvSpPr>
          <p:nvPr>
            <p:ph type="title"/>
          </p:nvPr>
        </p:nvSpPr>
        <p:spPr bwMode="auto">
          <a:xfrm>
            <a:off x="1281113" y="233363"/>
            <a:ext cx="66675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45" name="Rectangle 1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219200"/>
            <a:ext cx="84089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2" descr="00_DSN-50vLJD-NoSwatch-White_Small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BFEFC"/>
              </a:clrFrom>
              <a:clrTo>
                <a:srgbClr val="FB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101600"/>
            <a:ext cx="10604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/>
          <a:ea typeface="+mj-ea"/>
          <a:cs typeface="Verdan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Calibri"/>
          <a:ea typeface="+mn-ea"/>
          <a:cs typeface="Calibri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Calibri"/>
          <a:ea typeface="+mn-ea"/>
          <a:cs typeface="Calibri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Calibri"/>
          <a:ea typeface="+mn-ea"/>
          <a:cs typeface="Calibri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Calibri"/>
          <a:ea typeface="+mn-ea"/>
          <a:cs typeface="Calibri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28576" y="100016"/>
            <a:ext cx="905827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73F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79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9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209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92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  <a:defRPr/>
            </a:pPr>
            <a:r>
              <a:rPr lang="en-US" sz="3200" b="1" dirty="0" smtClean="0">
                <a:solidFill>
                  <a:srgbClr val="F075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X/Ka Celestial Reference Frame:</a:t>
            </a:r>
          </a:p>
          <a:p>
            <a:pPr algn="ctr">
              <a:buFont typeface="Times" charset="0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towards a GAIA frame tie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3870" y="5129208"/>
            <a:ext cx="8229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s-ES" dirty="0" smtClean="0">
                <a:solidFill>
                  <a:srgbClr val="0070C0"/>
                </a:solidFill>
                <a:latin typeface="+mj-lt"/>
              </a:rPr>
              <a:t>Cristina García Miró</a:t>
            </a:r>
          </a:p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1400" i="1" dirty="0" smtClean="0">
                <a:solidFill>
                  <a:srgbClr val="0070C0"/>
                </a:solidFill>
                <a:latin typeface="+mj-lt"/>
              </a:rPr>
              <a:t>    Madrid Deep Space Communications Complex NASA, ISDEFE, Spain</a:t>
            </a:r>
            <a:endParaRPr lang="en-US" sz="1400" i="1" dirty="0">
              <a:solidFill>
                <a:srgbClr val="0070C0"/>
              </a:solidFill>
              <a:latin typeface="+mj-lt"/>
            </a:endParaRPr>
          </a:p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C.S. Jacobs, S. Horiuchi, J.E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Clark, 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R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rgbClr val="010000"/>
                </a:solidFill>
                <a:latin typeface="+mj-lt"/>
              </a:rPr>
              <a:t>Madde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M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rgbClr val="010000"/>
                </a:solidFill>
                <a:latin typeface="+mj-lt"/>
              </a:rPr>
              <a:t>Mercolino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, D. Pazos, </a:t>
            </a:r>
          </a:p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C.J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Naudet, 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L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Snedeker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,  G. </a:t>
            </a:r>
            <a:r>
              <a:rPr lang="en-US" sz="1600" dirty="0" err="1" smtClean="0">
                <a:solidFill>
                  <a:srgbClr val="010000"/>
                </a:solidFill>
                <a:latin typeface="+mj-lt"/>
              </a:rPr>
              <a:t>Bourda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, P. </a:t>
            </a:r>
            <a:r>
              <a:rPr lang="en-US" sz="1600" dirty="0" err="1" smtClean="0">
                <a:solidFill>
                  <a:srgbClr val="010000"/>
                </a:solidFill>
                <a:latin typeface="+mj-lt"/>
              </a:rPr>
              <a:t>Charlot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, I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rgbClr val="010000"/>
                </a:solidFill>
                <a:latin typeface="+mj-lt"/>
              </a:rPr>
              <a:t>Sotuela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, L.A. White</a:t>
            </a:r>
          </a:p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endParaRPr lang="en-US" sz="300" dirty="0" smtClean="0">
              <a:solidFill>
                <a:srgbClr val="010000"/>
              </a:solidFill>
              <a:latin typeface="+mj-lt"/>
            </a:endParaRPr>
          </a:p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1200" dirty="0" smtClean="0">
                <a:solidFill>
                  <a:srgbClr val="010000"/>
                </a:solidFill>
                <a:latin typeface="+mj-lt"/>
              </a:rPr>
              <a:t>EVN Symposium October 2014, Cagliari</a:t>
            </a:r>
            <a:endParaRPr lang="en-US" sz="1200" dirty="0">
              <a:solidFill>
                <a:srgbClr val="010000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17401" y="772418"/>
            <a:ext cx="1307897" cy="1422495"/>
            <a:chOff x="7645945" y="772418"/>
            <a:chExt cx="1307897" cy="1422495"/>
          </a:xfrm>
        </p:grpSpPr>
        <p:pic>
          <p:nvPicPr>
            <p:cNvPr id="7" name="Picture 6" descr="ESA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4" name="Picture 13" descr="NASAJPL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7" name="Picture 16" descr="LAB_lo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3922" y="1452314"/>
            <a:ext cx="8901478" cy="3476862"/>
            <a:chOff x="28210" y="1638058"/>
            <a:chExt cx="8901478" cy="3476862"/>
          </a:xfrm>
        </p:grpSpPr>
        <p:grpSp>
          <p:nvGrpSpPr>
            <p:cNvPr id="10" name="Group 9"/>
            <p:cNvGrpSpPr/>
            <p:nvPr/>
          </p:nvGrpSpPr>
          <p:grpSpPr>
            <a:xfrm>
              <a:off x="28210" y="2043800"/>
              <a:ext cx="7948979" cy="3071120"/>
              <a:chOff x="328258" y="1986648"/>
              <a:chExt cx="7948979" cy="3071120"/>
            </a:xfrm>
          </p:grpSpPr>
          <p:pic>
            <p:nvPicPr>
              <p:cNvPr id="9" name="Picture 8" descr="xka-140923_1.gi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86" t="23761" r="7961" b="23729"/>
              <a:stretch/>
            </p:blipFill>
            <p:spPr>
              <a:xfrm>
                <a:off x="2461656" y="2147787"/>
                <a:ext cx="5815581" cy="2909981"/>
              </a:xfrm>
              <a:prstGeom prst="ellipse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5" name="Oval 14"/>
              <p:cNvSpPr>
                <a:spLocks noChangeAspect="1"/>
              </p:cNvSpPr>
              <p:nvPr/>
            </p:nvSpPr>
            <p:spPr bwMode="auto">
              <a:xfrm rot="18964560">
                <a:off x="822736" y="2483073"/>
                <a:ext cx="3020378" cy="145018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_tradnl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3074" name="Picture 1" descr="00_DSN-50vLJD-Full-NoSwath-White.psd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41285">
                <a:off x="328258" y="1986648"/>
                <a:ext cx="3090794" cy="2361905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BottomDown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 descr="gaia_RGB_transparent_gif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179841">
              <a:off x="4900613" y="1638058"/>
              <a:ext cx="1870710" cy="110109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7010400" y="3516417"/>
              <a:ext cx="1919288" cy="1429397"/>
              <a:chOff x="7024687" y="3716442"/>
              <a:chExt cx="1919288" cy="1429397"/>
            </a:xfrm>
          </p:grpSpPr>
          <p:pic>
            <p:nvPicPr>
              <p:cNvPr id="13" name="Picture 10" descr="P1030194.JPG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405148">
                <a:off x="7024687" y="3757613"/>
                <a:ext cx="1641764" cy="1388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pic>
            <p:nvPicPr>
              <p:cNvPr id="19" name="Picture 18" descr="ESAlogo.png"/>
              <p:cNvPicPr>
                <a:picLocks noChangeAspect="1"/>
              </p:cNvPicPr>
              <p:nvPr/>
            </p:nvPicPr>
            <p:blipFill>
              <a:blip r:embed="rId2"/>
              <a:srcRect t="25197" b="27717"/>
              <a:stretch>
                <a:fillRect/>
              </a:stretch>
            </p:blipFill>
            <p:spPr>
              <a:xfrm rot="481583">
                <a:off x="8086725" y="3716442"/>
                <a:ext cx="857250" cy="40364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38100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NASA-ESA 32GHz </a:t>
            </a:r>
            <a:br>
              <a:rPr lang="en-US" sz="3200" dirty="0" smtClean="0">
                <a:solidFill>
                  <a:srgbClr val="F07510"/>
                </a:solidFill>
              </a:rPr>
            </a:br>
            <a:r>
              <a:rPr lang="en-US" sz="3200" dirty="0" smtClean="0">
                <a:solidFill>
                  <a:srgbClr val="F07510"/>
                </a:solidFill>
              </a:rPr>
              <a:t>   DEC results: 654 sources </a:t>
            </a:r>
            <a:endParaRPr lang="en-US" sz="3200" dirty="0">
              <a:solidFill>
                <a:srgbClr val="F07510"/>
              </a:solidFill>
            </a:endParaRPr>
          </a:p>
        </p:txBody>
      </p:sp>
      <p:pic>
        <p:nvPicPr>
          <p:cNvPr id="8" name="Picture 1" descr="xka-140923_1.gif"/>
          <p:cNvPicPr>
            <a:picLocks noChangeAspect="1"/>
          </p:cNvPicPr>
          <p:nvPr/>
        </p:nvPicPr>
        <p:blipFill>
          <a:blip r:embed="rId3"/>
          <a:srcRect t="20613" b="11900"/>
          <a:stretch>
            <a:fillRect/>
          </a:stretch>
        </p:blipFill>
        <p:spPr bwMode="auto">
          <a:xfrm>
            <a:off x="266700" y="1143000"/>
            <a:ext cx="85725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770" y="5920472"/>
            <a:ext cx="9039654" cy="646331"/>
          </a:xfrm>
          <a:prstGeom prst="rect">
            <a:avLst/>
          </a:prstGeom>
          <a:noFill/>
          <a:ln w="9525">
            <a:solidFill>
              <a:srgbClr val="C88E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Goldstone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to Madrid &amp; Australia 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+ </a:t>
            </a:r>
            <a:r>
              <a:rPr lang="en-US" sz="1800" b="1" dirty="0" err="1">
                <a:solidFill>
                  <a:srgbClr val="0000FF"/>
                </a:solidFill>
                <a:latin typeface="+mn-lt"/>
              </a:rPr>
              <a:t>Malargüe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 to </a:t>
            </a:r>
            <a:r>
              <a:rPr lang="en-US" sz="1800" b="1" dirty="0" err="1">
                <a:solidFill>
                  <a:srgbClr val="0000FF"/>
                </a:solidFill>
                <a:latin typeface="+mn-lt"/>
              </a:rPr>
              <a:t>Canberra,Goldstone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, Madrid</a:t>
            </a:r>
            <a:r>
              <a:rPr lang="en-US" sz="1800" dirty="0">
                <a:latin typeface="+mn-lt"/>
              </a:rPr>
              <a:t>.</a:t>
            </a: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138 sources in south cap (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dec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&lt;-45); </a:t>
            </a:r>
            <a:r>
              <a:rPr lang="en-US" sz="1800" b="1" dirty="0">
                <a:solidFill>
                  <a:srgbClr val="008000"/>
                </a:solidFill>
                <a:latin typeface="+mn-lt"/>
              </a:rPr>
              <a:t>26 ICRF2 Defining</a:t>
            </a:r>
            <a:r>
              <a:rPr lang="en-US" sz="1800" b="1" dirty="0">
                <a:latin typeface="+mn-lt"/>
              </a:rPr>
              <a:t>;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2/3 of south cap non-ICRF2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7" name="Picture 6" descr="ESA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0" name="Picture 9" descr="NASAJPL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1" name="Picture 10" descr="LAB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38100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rgbClr val="F07510"/>
                </a:solidFill>
              </a:rPr>
              <a:t>XKa</a:t>
            </a:r>
            <a:r>
              <a:rPr lang="en-US" sz="3200" dirty="0" smtClean="0">
                <a:solidFill>
                  <a:srgbClr val="F07510"/>
                </a:solidFill>
              </a:rPr>
              <a:t> vs. SX ICRF2: </a:t>
            </a:r>
            <a:br>
              <a:rPr lang="en-US" sz="3200" dirty="0" smtClean="0">
                <a:solidFill>
                  <a:srgbClr val="F07510"/>
                </a:solidFill>
              </a:rPr>
            </a:br>
            <a:r>
              <a:rPr lang="en-US" sz="3200" dirty="0" smtClean="0">
                <a:solidFill>
                  <a:srgbClr val="F07510"/>
                </a:solidFill>
              </a:rPr>
              <a:t>525 sources</a:t>
            </a:r>
            <a:endParaRPr lang="en-US" sz="3200" dirty="0">
              <a:solidFill>
                <a:srgbClr val="F0751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295400"/>
            <a:ext cx="8839200" cy="4652963"/>
            <a:chOff x="152400" y="1295400"/>
            <a:chExt cx="8839200" cy="4652963"/>
          </a:xfrm>
        </p:grpSpPr>
        <p:pic>
          <p:nvPicPr>
            <p:cNvPr id="10" name="Picture 3" descr="xka-ICRF2_26.gif"/>
            <p:cNvPicPr>
              <a:picLocks noChangeAspect="1"/>
            </p:cNvPicPr>
            <p:nvPr/>
          </p:nvPicPr>
          <p:blipFill>
            <a:blip r:embed="rId3"/>
            <a:srcRect l="6961" t="12494" r="11382" b="1270"/>
            <a:stretch>
              <a:fillRect/>
            </a:stretch>
          </p:blipFill>
          <p:spPr bwMode="auto">
            <a:xfrm>
              <a:off x="152400" y="1295400"/>
              <a:ext cx="44196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xka-ICRF2_27.gif"/>
            <p:cNvPicPr>
              <a:picLocks noChangeAspect="1"/>
            </p:cNvPicPr>
            <p:nvPr/>
          </p:nvPicPr>
          <p:blipFill>
            <a:blip r:embed="rId4"/>
            <a:srcRect l="6783" t="10599" r="11115" b="1939"/>
            <a:stretch>
              <a:fillRect/>
            </a:stretch>
          </p:blipFill>
          <p:spPr bwMode="auto">
            <a:xfrm>
              <a:off x="4635500" y="1295400"/>
              <a:ext cx="4356100" cy="371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609600" y="5486400"/>
              <a:ext cx="3540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dirty="0" err="1">
                  <a:solidFill>
                    <a:schemeClr val="bg1"/>
                  </a:solidFill>
                  <a:latin typeface="Times" charset="0"/>
                </a:rPr>
                <a:t>wRMS</a:t>
              </a:r>
              <a:r>
                <a:rPr lang="es-ES_tradnl" dirty="0">
                  <a:solidFill>
                    <a:schemeClr val="bg1"/>
                  </a:solidFill>
                  <a:latin typeface="Times" charset="0"/>
                </a:rPr>
                <a:t>(</a:t>
              </a:r>
              <a:r>
                <a:rPr lang="es-ES_tradnl" dirty="0">
                  <a:solidFill>
                    <a:schemeClr val="bg1"/>
                  </a:solidFill>
                  <a:latin typeface="Symbol" pitchFamily="18" charset="2"/>
                </a:rPr>
                <a:t>a </a:t>
              </a:r>
              <a:r>
                <a:rPr lang="es-ES_tradnl" dirty="0" err="1">
                  <a:solidFill>
                    <a:schemeClr val="bg1"/>
                  </a:solidFill>
                </a:rPr>
                <a:t>cos</a:t>
              </a:r>
              <a:r>
                <a:rPr lang="es-ES_tradnl" dirty="0" err="1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s-ES_tradnl" dirty="0">
                  <a:solidFill>
                    <a:schemeClr val="bg1"/>
                  </a:solidFill>
                  <a:latin typeface="Symbol" pitchFamily="18" charset="2"/>
                </a:rPr>
                <a:t> </a:t>
              </a:r>
              <a:r>
                <a:rPr lang="es-ES_tradnl" dirty="0">
                  <a:solidFill>
                    <a:schemeClr val="bg1"/>
                  </a:solidFill>
                  <a:latin typeface="Times" charset="0"/>
                </a:rPr>
                <a:t>) =</a:t>
              </a:r>
              <a:r>
                <a:rPr lang="es-ES_tradnl" dirty="0">
                  <a:solidFill>
                    <a:schemeClr val="bg1"/>
                  </a:solidFill>
                  <a:latin typeface="Symbol" pitchFamily="18" charset="2"/>
                </a:rPr>
                <a:t> 167 m</a:t>
              </a:r>
              <a:r>
                <a:rPr lang="es-ES_tradnl" dirty="0">
                  <a:solidFill>
                    <a:schemeClr val="bg1"/>
                  </a:solidFill>
                  <a:latin typeface="Times" charset="0"/>
                </a:rPr>
                <a:t>as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5438775" y="5486400"/>
              <a:ext cx="27908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dirty="0" err="1">
                  <a:solidFill>
                    <a:schemeClr val="bg1"/>
                  </a:solidFill>
                  <a:latin typeface="Times" charset="0"/>
                </a:rPr>
                <a:t>wRMS</a:t>
              </a:r>
              <a:r>
                <a:rPr lang="es-ES_tradnl" dirty="0">
                  <a:solidFill>
                    <a:schemeClr val="bg1"/>
                  </a:solidFill>
                  <a:latin typeface="Times" charset="0"/>
                </a:rPr>
                <a:t>(</a:t>
              </a:r>
              <a:r>
                <a:rPr lang="es-ES_tradnl" dirty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s-ES_tradnl" dirty="0">
                  <a:solidFill>
                    <a:schemeClr val="bg1"/>
                  </a:solidFill>
                  <a:latin typeface="Times" charset="0"/>
                </a:rPr>
                <a:t>) =</a:t>
              </a:r>
              <a:r>
                <a:rPr lang="es-ES_tradnl" dirty="0">
                  <a:solidFill>
                    <a:schemeClr val="bg1"/>
                  </a:solidFill>
                  <a:latin typeface="Symbol" pitchFamily="18" charset="2"/>
                </a:rPr>
                <a:t> 219 m</a:t>
              </a:r>
              <a:r>
                <a:rPr lang="es-ES_tradnl" dirty="0">
                  <a:solidFill>
                    <a:schemeClr val="bg1"/>
                  </a:solidFill>
                  <a:latin typeface="Times" charset="0"/>
                </a:rPr>
                <a:t>as</a:t>
              </a: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15" name="Picture 14" descr="ESA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6" name="Picture 15" descr="NASAJPL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7" name="Picture 16" descr="LAB_logo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38100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 </a:t>
            </a:r>
            <a:r>
              <a:rPr lang="en-US" sz="3200" dirty="0" err="1" smtClean="0">
                <a:solidFill>
                  <a:srgbClr val="F07510"/>
                </a:solidFill>
              </a:rPr>
              <a:t>XKa</a:t>
            </a:r>
            <a:r>
              <a:rPr lang="en-US" sz="3200" dirty="0" smtClean="0">
                <a:solidFill>
                  <a:srgbClr val="F07510"/>
                </a:solidFill>
              </a:rPr>
              <a:t> vs. SX ICRF2 improved: </a:t>
            </a:r>
            <a:br>
              <a:rPr lang="en-US" sz="3200" dirty="0" smtClean="0">
                <a:solidFill>
                  <a:srgbClr val="F07510"/>
                </a:solidFill>
              </a:rPr>
            </a:br>
            <a:r>
              <a:rPr lang="en-US" sz="3200" dirty="0" smtClean="0">
                <a:solidFill>
                  <a:srgbClr val="F07510"/>
                </a:solidFill>
              </a:rPr>
              <a:t>535 sources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09600" y="5257792"/>
            <a:ext cx="354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latin typeface="Times" charset="0"/>
              </a:rPr>
              <a:t>wRMS</a:t>
            </a:r>
            <a:r>
              <a:rPr lang="es-ES_tradnl" dirty="0">
                <a:solidFill>
                  <a:schemeClr val="bg1"/>
                </a:solidFill>
                <a:latin typeface="Times" charset="0"/>
              </a:rPr>
              <a:t>(</a:t>
            </a:r>
            <a:r>
              <a:rPr lang="es-ES_tradnl" dirty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s-ES_tradnl" dirty="0" err="1">
                <a:solidFill>
                  <a:schemeClr val="bg1"/>
                </a:solidFill>
              </a:rPr>
              <a:t>cos</a:t>
            </a:r>
            <a:r>
              <a:rPr lang="es-ES_tradnl" dirty="0" err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s-ES_tradnl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s-ES_tradnl" dirty="0">
                <a:solidFill>
                  <a:schemeClr val="bg1"/>
                </a:solidFill>
                <a:latin typeface="Times" charset="0"/>
              </a:rPr>
              <a:t>) =</a:t>
            </a:r>
            <a:r>
              <a:rPr lang="es-ES_tradnl" dirty="0">
                <a:solidFill>
                  <a:schemeClr val="bg1"/>
                </a:solidFill>
                <a:latin typeface="Symbol" pitchFamily="18" charset="2"/>
              </a:rPr>
              <a:t> 154 m</a:t>
            </a:r>
            <a:r>
              <a:rPr lang="es-ES_tradnl" dirty="0">
                <a:solidFill>
                  <a:schemeClr val="bg1"/>
                </a:solidFill>
                <a:latin typeface="Times" charset="0"/>
              </a:rPr>
              <a:t>as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438775" y="5257792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latin typeface="Times" charset="0"/>
              </a:rPr>
              <a:t>wRMS</a:t>
            </a:r>
            <a:r>
              <a:rPr lang="es-ES_tradnl" dirty="0">
                <a:solidFill>
                  <a:schemeClr val="bg1"/>
                </a:solidFill>
                <a:latin typeface="Times" charset="0"/>
              </a:rPr>
              <a:t>(</a:t>
            </a:r>
            <a:r>
              <a:rPr lang="es-ES_tradnl" dirty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s-ES_tradnl" dirty="0">
                <a:solidFill>
                  <a:schemeClr val="bg1"/>
                </a:solidFill>
                <a:latin typeface="Times" charset="0"/>
              </a:rPr>
              <a:t>) =</a:t>
            </a:r>
            <a:r>
              <a:rPr lang="es-ES_tradnl" dirty="0">
                <a:solidFill>
                  <a:schemeClr val="bg1"/>
                </a:solidFill>
                <a:latin typeface="Symbol" pitchFamily="18" charset="2"/>
              </a:rPr>
              <a:t> 196 m</a:t>
            </a:r>
            <a:r>
              <a:rPr lang="es-ES_tradnl" dirty="0">
                <a:solidFill>
                  <a:schemeClr val="bg1"/>
                </a:solidFill>
                <a:latin typeface="Times" charset="0"/>
              </a:rPr>
              <a:t>as</a:t>
            </a:r>
          </a:p>
        </p:txBody>
      </p:sp>
      <p:pic>
        <p:nvPicPr>
          <p:cNvPr id="16" name="Picture 4" descr="xka-gsfc2014bp3_26.gif"/>
          <p:cNvPicPr>
            <a:picLocks noChangeAspect="1"/>
          </p:cNvPicPr>
          <p:nvPr/>
        </p:nvPicPr>
        <p:blipFill>
          <a:blip r:embed="rId3"/>
          <a:srcRect l="6741" t="10645" r="10843" b="1524"/>
          <a:stretch>
            <a:fillRect/>
          </a:stretch>
        </p:blipFill>
        <p:spPr bwMode="auto">
          <a:xfrm>
            <a:off x="152400" y="1295400"/>
            <a:ext cx="43799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xka-gsfc2014bp3_27.gif"/>
          <p:cNvPicPr>
            <a:picLocks noChangeAspect="1"/>
          </p:cNvPicPr>
          <p:nvPr/>
        </p:nvPicPr>
        <p:blipFill>
          <a:blip r:embed="rId4"/>
          <a:srcRect l="7083" t="12642" r="11122" b="2190"/>
          <a:stretch>
            <a:fillRect/>
          </a:stretch>
        </p:blipFill>
        <p:spPr bwMode="auto">
          <a:xfrm>
            <a:off x="4559300" y="1295400"/>
            <a:ext cx="4483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319584" y="5800720"/>
            <a:ext cx="4771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d"/>
            </a:pPr>
            <a:r>
              <a:rPr lang="en-US" dirty="0" smtClean="0">
                <a:solidFill>
                  <a:schemeClr val="bg1"/>
                </a:solidFill>
                <a:latin typeface="Times" charset="0"/>
              </a:rPr>
              <a:t> Mean offset reduced by 3X relative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 charset="0"/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GSFC-2014bp3</a:t>
            </a:r>
            <a:r>
              <a:rPr lang="en-US" dirty="0" smtClean="0">
                <a:solidFill>
                  <a:schemeClr val="bg1"/>
                </a:solidFill>
                <a:latin typeface="Times" charset="0"/>
              </a:rPr>
              <a:t>! </a:t>
            </a:r>
            <a:r>
              <a:rPr lang="en-US" b="1" dirty="0" smtClean="0">
                <a:solidFill>
                  <a:srgbClr val="00B050"/>
                </a:solidFill>
                <a:latin typeface="Times" charset="0"/>
              </a:rPr>
              <a:t>-164 -&gt; -55 µas</a:t>
            </a:r>
            <a:endParaRPr lang="en-US" b="1" dirty="0">
              <a:solidFill>
                <a:srgbClr val="00B050"/>
              </a:solidFill>
              <a:latin typeface="Times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638281" y="6596390"/>
            <a:ext cx="53367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dirty="0">
                <a:solidFill>
                  <a:schemeClr val="bg1"/>
                </a:solidFill>
                <a:latin typeface="+mn-lt"/>
              </a:rPr>
              <a:t>GSFC-2104bp3: </a:t>
            </a:r>
            <a:r>
              <a:rPr lang="es-ES_tradnl" sz="1100" dirty="0" err="1">
                <a:solidFill>
                  <a:schemeClr val="bg1"/>
                </a:solidFill>
                <a:latin typeface="+mn-lt"/>
              </a:rPr>
              <a:t>credit</a:t>
            </a:r>
            <a:r>
              <a:rPr lang="es-ES_tradnl" sz="1100" dirty="0">
                <a:solidFill>
                  <a:schemeClr val="bg1"/>
                </a:solidFill>
                <a:latin typeface="+mn-lt"/>
              </a:rPr>
              <a:t> Gordon et al, </a:t>
            </a:r>
            <a:r>
              <a:rPr lang="es-ES_tradnl" sz="1100" dirty="0" err="1">
                <a:solidFill>
                  <a:schemeClr val="bg1"/>
                </a:solidFill>
                <a:latin typeface="+mn-lt"/>
              </a:rPr>
              <a:t>private</a:t>
            </a:r>
            <a:r>
              <a:rPr lang="es-ES_tradnl" sz="110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sz="1100" dirty="0" err="1">
                <a:solidFill>
                  <a:schemeClr val="bg1"/>
                </a:solidFill>
                <a:latin typeface="+mn-lt"/>
              </a:rPr>
              <a:t>communication</a:t>
            </a:r>
            <a:r>
              <a:rPr lang="es-ES_tradnl" sz="1100" dirty="0">
                <a:solidFill>
                  <a:schemeClr val="bg1"/>
                </a:solidFill>
                <a:latin typeface="+mn-lt"/>
              </a:rPr>
              <a:t>, NASA </a:t>
            </a:r>
            <a:r>
              <a:rPr lang="es-ES_tradnl" sz="1100" dirty="0" err="1">
                <a:solidFill>
                  <a:schemeClr val="bg1"/>
                </a:solidFill>
                <a:latin typeface="+mn-lt"/>
              </a:rPr>
              <a:t>Goddard</a:t>
            </a:r>
            <a:r>
              <a:rPr lang="es-ES_tradnl" sz="1100" dirty="0">
                <a:solidFill>
                  <a:schemeClr val="bg1"/>
                </a:solidFill>
                <a:latin typeface="+mn-lt"/>
              </a:rPr>
              <a:t>, 2014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12" name="Picture 11" descr="ESA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3" name="Picture 12" descr="NASAJPL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20" name="Picture 19" descr="LAB_logo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38100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ESA’s GAIA mission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3971" y="3741743"/>
            <a:ext cx="27142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Figure credit: </a:t>
            </a:r>
            <a:endParaRPr lang="en-US" sz="800" i="1" dirty="0" smtClean="0">
              <a:solidFill>
                <a:schemeClr val="bg1"/>
              </a:solidFill>
            </a:endParaRPr>
          </a:p>
          <a:p>
            <a:r>
              <a:rPr lang="en-US" sz="800" i="1" dirty="0" smtClean="0">
                <a:solidFill>
                  <a:schemeClr val="bg1"/>
                </a:solidFill>
              </a:rPr>
              <a:t>http</a:t>
            </a:r>
            <a:r>
              <a:rPr lang="en-US" sz="800" i="1" dirty="0">
                <a:solidFill>
                  <a:schemeClr val="bg1"/>
                </a:solidFill>
              </a:rPr>
              <a:t>://www.esa.int/esaSC/120377_index_1_m.html#subhead7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14" y="1833566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719887" y="2281252"/>
            <a:ext cx="2151551" cy="1015663"/>
          </a:xfrm>
          <a:prstGeom prst="rect">
            <a:avLst/>
          </a:prstGeom>
          <a:noFill/>
          <a:ln w="9525">
            <a:solidFill>
              <a:srgbClr val="C88E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Quasar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Precision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  70 µas @ V=18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  25 µas @ V=16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8418" y="1843102"/>
            <a:ext cx="39212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Gaia: 10</a:t>
            </a:r>
            <a:r>
              <a:rPr lang="en-US" sz="2000" u="sng" baseline="30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9 </a:t>
            </a:r>
            <a:r>
              <a:rPr lang="en-US" sz="2000" u="sng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stars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• 500,000 quasars V&lt; 20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mag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   20,000 quasars V&lt; 18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mag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• radio loud 30-300+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mJy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  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and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 optically bright: V&lt;18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mag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    </a:t>
            </a:r>
            <a:r>
              <a:rPr lang="en-US" sz="2000" dirty="0" smtClean="0">
                <a:solidFill>
                  <a:srgbClr val="33CC33"/>
                </a:solidFill>
                <a:latin typeface="+mj-lt"/>
                <a:ea typeface="ＭＳ Ｐゴシック" pitchFamily="34" charset="-128"/>
              </a:rPr>
              <a:t>~2000 quasars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latin typeface="+mj-lt"/>
                <a:ea typeface="ＭＳ Ｐゴシック" pitchFamily="34" charset="-128"/>
              </a:rPr>
              <a:t>  </a:t>
            </a:r>
            <a:r>
              <a:rPr lang="en-US" sz="1800" i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(</a:t>
            </a:r>
            <a:r>
              <a:rPr lang="en-US" sz="1800" i="1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Mignard</a:t>
            </a:r>
            <a:r>
              <a:rPr lang="en-US" sz="1800" i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Journees</a:t>
            </a:r>
            <a:r>
              <a:rPr lang="en-US" sz="1800" i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, 2013)</a:t>
            </a:r>
            <a:endParaRPr lang="es-ES_tradnl" sz="1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12" name="Picture 11" descr="ESA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3" name="Picture 12" descr="NASAJPL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4" name="Picture 13" descr="LAB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38100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ESA’s GAIA mission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3971" y="3741743"/>
            <a:ext cx="27142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Figure credit: </a:t>
            </a:r>
            <a:endParaRPr lang="en-US" sz="800" i="1" dirty="0" smtClean="0">
              <a:solidFill>
                <a:schemeClr val="bg1"/>
              </a:solidFill>
            </a:endParaRPr>
          </a:p>
          <a:p>
            <a:r>
              <a:rPr lang="en-US" sz="800" i="1" dirty="0" smtClean="0">
                <a:solidFill>
                  <a:schemeClr val="bg1"/>
                </a:solidFill>
              </a:rPr>
              <a:t>http</a:t>
            </a:r>
            <a:r>
              <a:rPr lang="en-US" sz="800" i="1" dirty="0">
                <a:solidFill>
                  <a:schemeClr val="bg1"/>
                </a:solidFill>
              </a:rPr>
              <a:t>://www.esa.int/esaSC/120377_index_1_m.html#subhead7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14" y="1833566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719887" y="2281252"/>
            <a:ext cx="2151551" cy="1015663"/>
          </a:xfrm>
          <a:prstGeom prst="rect">
            <a:avLst/>
          </a:prstGeom>
          <a:noFill/>
          <a:ln w="9525">
            <a:solidFill>
              <a:srgbClr val="C88E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Quasar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Precision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  70 µas @ V=18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  25 µas @ V=16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8418" y="1843102"/>
            <a:ext cx="39212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Gaia: 10</a:t>
            </a:r>
            <a:r>
              <a:rPr lang="en-US" sz="2000" u="sng" baseline="30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9 </a:t>
            </a:r>
            <a:r>
              <a:rPr lang="en-US" sz="2000" u="sng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stars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• 500,000 quasars V&lt; 20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mag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   20,000 quasars V&lt; 18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mag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• radio loud 30-300+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mJy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  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and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 optically bright: V&lt;18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mag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    </a:t>
            </a:r>
            <a:r>
              <a:rPr lang="en-US" sz="2000" dirty="0" smtClean="0">
                <a:solidFill>
                  <a:srgbClr val="33CC33"/>
                </a:solidFill>
                <a:latin typeface="+mj-lt"/>
                <a:ea typeface="ＭＳ Ｐゴシック" pitchFamily="34" charset="-128"/>
              </a:rPr>
              <a:t>~2000 quasars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sz="2000" dirty="0" smtClean="0">
                <a:latin typeface="+mj-lt"/>
                <a:ea typeface="ＭＳ Ｐゴシック" pitchFamily="34" charset="-128"/>
              </a:rPr>
              <a:t>  </a:t>
            </a:r>
            <a:r>
              <a:rPr lang="en-US" sz="1800" i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(</a:t>
            </a:r>
            <a:r>
              <a:rPr lang="en-US" sz="1800" i="1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Mignard</a:t>
            </a:r>
            <a:r>
              <a:rPr lang="en-US" sz="1800" i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Journees</a:t>
            </a:r>
            <a:r>
              <a:rPr lang="en-US" sz="1800" i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, 2013)</a:t>
            </a:r>
            <a:endParaRPr lang="es-ES_tradnl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61" y="4657732"/>
            <a:ext cx="8539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  <a:latin typeface="+mj-lt"/>
              </a:rPr>
              <a:t>Launched 19 Dec 2013!!</a:t>
            </a:r>
          </a:p>
          <a:p>
            <a:r>
              <a:rPr lang="en-US" dirty="0" smtClean="0">
                <a:solidFill>
                  <a:srgbClr val="FF3300"/>
                </a:solidFill>
                <a:latin typeface="+mj-lt"/>
              </a:rPr>
              <a:t>Several issues on GAIA performance could affect V</a:t>
            </a:r>
            <a:r>
              <a:rPr lang="en-US" dirty="0" smtClean="0">
                <a:solidFill>
                  <a:srgbClr val="FF3300"/>
                </a:solidFill>
                <a:latin typeface="+mj-lt"/>
              </a:rPr>
              <a:t>&gt;=18</a:t>
            </a:r>
            <a:endParaRPr lang="en-US" dirty="0" smtClean="0">
              <a:solidFill>
                <a:srgbClr val="FF3300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First 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Wingdings"/>
              </a:rPr>
              <a:t>Notional Intermediate catalog L+22m (pos)  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3300"/>
                </a:solidFill>
                <a:latin typeface="+mj-lt"/>
                <a:sym typeface="Wingdings" pitchFamily="2" charset="2"/>
              </a:rPr>
              <a:t>mid-2016</a:t>
            </a:r>
            <a:endParaRPr lang="es-ES_tradnl" dirty="0">
              <a:solidFill>
                <a:srgbClr val="FF3300"/>
              </a:solidFill>
              <a:latin typeface="+mj-lt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12" name="Picture 11" descr="ESA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3" name="Picture 12" descr="NASAJPL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4" name="Picture 13" descr="LAB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38100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   Tying to GAIA’s optical frame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143000"/>
            <a:ext cx="8991600" cy="5410200"/>
          </a:xfrm>
        </p:spPr>
        <p:txBody>
          <a:bodyPr/>
          <a:lstStyle/>
          <a:p>
            <a:pPr algn="l"/>
            <a:endParaRPr lang="en-US" sz="1000" b="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• </a:t>
            </a:r>
            <a:r>
              <a:rPr lang="en-US" sz="1800" b="0" dirty="0" smtClean="0">
                <a:solidFill>
                  <a:srgbClr val="FF3300"/>
                </a:solidFill>
                <a:latin typeface="+mj-lt"/>
                <a:ea typeface="ＭＳ Ｐゴシック" pitchFamily="34" charset="-128"/>
              </a:rPr>
              <a:t>Only </a:t>
            </a:r>
            <a:r>
              <a:rPr lang="en-US" sz="1800" b="0" dirty="0">
                <a:solidFill>
                  <a:srgbClr val="FF3300"/>
                </a:solidFill>
                <a:latin typeface="+mj-lt"/>
                <a:ea typeface="ＭＳ Ｐゴシック" pitchFamily="34" charset="-128"/>
              </a:rPr>
              <a:t>6</a:t>
            </a:r>
            <a:r>
              <a:rPr lang="en-US" sz="1800" b="0" dirty="0" smtClean="0">
                <a:solidFill>
                  <a:srgbClr val="FF3300"/>
                </a:solidFill>
                <a:latin typeface="+mj-lt"/>
                <a:ea typeface="ＭＳ Ｐゴシック" pitchFamily="34" charset="-128"/>
              </a:rPr>
              <a:t>% ICRF2 sources (195) </a:t>
            </a:r>
            <a:r>
              <a:rPr lang="en-US" sz="1800" b="0" dirty="0" smtClean="0">
                <a:solidFill>
                  <a:srgbClr val="FF3300"/>
                </a:solidFill>
                <a:latin typeface="+mj-lt"/>
                <a:ea typeface="ＭＳ Ｐゴシック" pitchFamily="34" charset="-128"/>
              </a:rPr>
              <a:t>good for GAIA frame tie 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(V&lt;=18 and compact), </a:t>
            </a:r>
            <a:r>
              <a:rPr lang="en-US" sz="1600" b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Bourda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et al 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2012.</a:t>
            </a:r>
            <a:endParaRPr lang="en-US" sz="1600" b="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endParaRPr lang="en-US" sz="1800" b="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• 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Additional </a:t>
            </a:r>
            <a:r>
              <a:rPr lang="en-US" sz="1800" b="0" dirty="0" smtClean="0">
                <a:solidFill>
                  <a:srgbClr val="33CC33"/>
                </a:solidFill>
                <a:latin typeface="+mj-lt"/>
                <a:ea typeface="ＭＳ Ｐゴシック" pitchFamily="34" charset="-128"/>
              </a:rPr>
              <a:t>“GAIA </a:t>
            </a:r>
            <a:r>
              <a:rPr lang="en-US" sz="1800" b="0" dirty="0" smtClean="0">
                <a:solidFill>
                  <a:srgbClr val="33CC33"/>
                </a:solidFill>
                <a:latin typeface="+mj-lt"/>
                <a:ea typeface="ＭＳ Ｐゴシック" pitchFamily="34" charset="-128"/>
              </a:rPr>
              <a:t>tie </a:t>
            </a:r>
            <a:r>
              <a:rPr lang="en-US" sz="1800" b="0" dirty="0" smtClean="0">
                <a:solidFill>
                  <a:srgbClr val="33CC33"/>
                </a:solidFill>
                <a:latin typeface="+mj-lt"/>
                <a:ea typeface="ＭＳ Ｐゴシック" pitchFamily="34" charset="-128"/>
              </a:rPr>
              <a:t>sources (119)” 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selected</a:t>
            </a:r>
            <a:r>
              <a:rPr lang="en-US" sz="1800" b="0" dirty="0" smtClean="0">
                <a:solidFill>
                  <a:srgbClr val="33CC33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from 447 optically bright (V&lt;=18) extragalactic radio sources from NVSS (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20x 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weaker than ICRF). 89% detection rate with EVN, 50% point-like on VLBI scales. </a:t>
            </a:r>
            <a:r>
              <a:rPr lang="en-US" sz="1600" b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Bourda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et al 2010, 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2011, 2014 in preparation.</a:t>
            </a:r>
            <a:endParaRPr lang="en-US" sz="1600" b="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endParaRPr lang="en-US" sz="1800" b="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• </a:t>
            </a:r>
            <a:r>
              <a:rPr lang="en-US" sz="1800" b="0" dirty="0" smtClean="0">
                <a:solidFill>
                  <a:srgbClr val="33CC33"/>
                </a:solidFill>
                <a:latin typeface="+mj-lt"/>
                <a:ea typeface="ＭＳ Ｐゴシック" pitchFamily="34" charset="-128"/>
              </a:rPr>
              <a:t>“GAIA tie sources” 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included in </a:t>
            </a:r>
          </a:p>
          <a:p>
            <a:pPr algn="l"/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DSN S/X catalog, 132 new </a:t>
            </a:r>
          </a:p>
          <a:p>
            <a:pPr algn="l"/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detections, mostly Northern </a:t>
            </a:r>
          </a:p>
          <a:p>
            <a:pPr algn="l"/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Hemisphere.</a:t>
            </a:r>
          </a:p>
          <a:p>
            <a:pPr algn="l"/>
            <a:endParaRPr lang="en-US" sz="1800" b="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•Selected strongest flat </a:t>
            </a:r>
          </a:p>
          <a:p>
            <a:pPr algn="l"/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spectrum  sources for X/Ka: </a:t>
            </a:r>
          </a:p>
          <a:p>
            <a:pPr algn="l"/>
            <a:r>
              <a:rPr lang="en-US" sz="1800" b="0" dirty="0" smtClean="0">
                <a:solidFill>
                  <a:srgbClr val="33CC33"/>
                </a:solidFill>
                <a:latin typeface="+mj-lt"/>
                <a:ea typeface="ＭＳ Ｐゴシック" pitchFamily="34" charset="-128"/>
              </a:rPr>
              <a:t>detected 18 new sources </a:t>
            </a:r>
          </a:p>
          <a:p>
            <a:pPr algn="l"/>
            <a:endParaRPr lang="en-US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endParaRPr lang="en-US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4740" y="3252789"/>
            <a:ext cx="5180648" cy="34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7" name="Picture 6" descr="ESA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8" name="Picture 7" descr="NASAJPL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0" name="Picture 9" descr="LAB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  <p:sp>
        <p:nvSpPr>
          <p:cNvPr id="2" name="CasellaDiTesto 1"/>
          <p:cNvSpPr txBox="1"/>
          <p:nvPr/>
        </p:nvSpPr>
        <p:spPr>
          <a:xfrm>
            <a:off x="5049828" y="3305824"/>
            <a:ext cx="23209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+mn-lt"/>
              </a:rPr>
              <a:t>Gaia</a:t>
            </a:r>
          </a:p>
          <a:p>
            <a:pPr algn="ctr"/>
            <a:r>
              <a:rPr lang="it-IT" sz="1400" dirty="0" smtClean="0">
                <a:latin typeface="+mn-lt"/>
              </a:rPr>
              <a:t>Distribution of 119 </a:t>
            </a:r>
            <a:r>
              <a:rPr lang="it-IT" sz="1400" dirty="0" err="1" smtClean="0">
                <a:latin typeface="+mn-lt"/>
              </a:rPr>
              <a:t>Sources</a:t>
            </a:r>
            <a:endParaRPr lang="it-IT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38100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  Tying X/Ka to GAIA’s </a:t>
            </a:r>
            <a:br>
              <a:rPr lang="en-US" sz="3200" dirty="0" smtClean="0">
                <a:solidFill>
                  <a:srgbClr val="F07510"/>
                </a:solidFill>
              </a:rPr>
            </a:br>
            <a:r>
              <a:rPr lang="en-US" sz="3200" dirty="0" smtClean="0">
                <a:solidFill>
                  <a:srgbClr val="F07510"/>
                </a:solidFill>
              </a:rPr>
              <a:t>optical frame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743575"/>
            <a:ext cx="8991600" cy="842963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X/Ka frame tie: 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measured </a:t>
            </a:r>
            <a:r>
              <a:rPr lang="en-US" sz="1800" b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XKa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precision and simulated Gaia optical precision yields frame tie alignment 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precision of   </a:t>
            </a:r>
            <a:r>
              <a:rPr lang="en-US" sz="1800" b="0" dirty="0" smtClean="0">
                <a:solidFill>
                  <a:srgbClr val="33CC33"/>
                </a:solidFill>
                <a:latin typeface="+mj-lt"/>
                <a:ea typeface="ＭＳ Ｐゴシック" pitchFamily="34" charset="-128"/>
              </a:rPr>
              <a:t>~ 7 µas per 3-D rotation angle</a:t>
            </a:r>
          </a:p>
          <a:p>
            <a:pPr algn="l"/>
            <a:endParaRPr lang="en-US" sz="1800" b="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endParaRPr lang="en-US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endParaRPr lang="en-US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6" name="Picture 1" descr="xka-140923_6.gif"/>
          <p:cNvPicPr>
            <a:picLocks noChangeAspect="1"/>
          </p:cNvPicPr>
          <p:nvPr/>
        </p:nvPicPr>
        <p:blipFill>
          <a:blip r:embed="rId3"/>
          <a:srcRect t="20294" b="10728"/>
          <a:stretch>
            <a:fillRect/>
          </a:stretch>
        </p:blipFill>
        <p:spPr bwMode="auto">
          <a:xfrm>
            <a:off x="976312" y="1638303"/>
            <a:ext cx="7286625" cy="402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7500" y="1219203"/>
            <a:ext cx="5775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  <a:latin typeface="+mn-lt"/>
              </a:rPr>
              <a:t>XKa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: 175+ optically bright counter parts: V&lt; 18mag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7823" y="1489074"/>
            <a:ext cx="312617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kern="0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000" kern="0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(optical V  magnitudes: </a:t>
            </a:r>
            <a:r>
              <a:rPr lang="en-US" sz="1000" kern="0" dirty="0" err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Veron-Cetty</a:t>
            </a:r>
            <a:r>
              <a:rPr lang="en-US" sz="1000" kern="0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 &amp; </a:t>
            </a:r>
            <a:r>
              <a:rPr lang="en-US" sz="1000" kern="0" dirty="0" err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Veron</a:t>
            </a:r>
            <a:r>
              <a:rPr lang="en-US" sz="1000" kern="0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, 2010)</a:t>
            </a:r>
            <a:endParaRPr lang="es-ES_tradnl" dirty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11" name="Picture 10" descr="ESA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2" name="Picture 11" descr="NASAJPL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3" name="Picture 12" descr="LAB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23812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X/Ka-FERMI gamma-ray             correspondence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47856" y="5448304"/>
            <a:ext cx="84866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j-lt"/>
              </a:rPr>
              <a:t>X/Ka sources (blue)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which are surrounded by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ed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squares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are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also in the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Fermi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2FGL gamma-ray point source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catalog. Over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1/3 of X/Ka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sources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(~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175) have gamma-ray detections.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900363" y="6553200"/>
            <a:ext cx="294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  <a:latin typeface="Times" charset="0"/>
              </a:rPr>
              <a:t>Credit: Majid et al, IVS, Madrid Spain, 2012</a:t>
            </a:r>
            <a:endParaRPr lang="en-US" sz="1200" dirty="0">
              <a:solidFill>
                <a:schemeClr val="bg1"/>
              </a:solidFill>
              <a:latin typeface="Times" charset="0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rcRect l="11852" t="21335" r="8148" b="25018"/>
          <a:stretch>
            <a:fillRect/>
          </a:stretch>
        </p:blipFill>
        <p:spPr bwMode="auto">
          <a:xfrm>
            <a:off x="400050" y="1209680"/>
            <a:ext cx="836295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8" name="Picture 7" descr="ESA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9" name="Picture 8" descr="NASAJPL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0" name="Picture 9" descr="LAB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23812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Optical vs. radio positions</a:t>
            </a:r>
            <a:endParaRPr lang="en-US" sz="3200" dirty="0">
              <a:solidFill>
                <a:srgbClr val="F07510"/>
              </a:solidFill>
            </a:endParaRPr>
          </a:p>
        </p:txBody>
      </p:sp>
      <p:pic>
        <p:nvPicPr>
          <p:cNvPr id="7" name="Picture 3" descr="fig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193809"/>
            <a:ext cx="25146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 rot="16200000">
            <a:off x="7296146" y="4975225"/>
            <a:ext cx="29161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Credit: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Wehrle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et al, µas Science, Socorro, 2009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57200" y="1163645"/>
            <a:ext cx="508344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Positions differences from:</a:t>
            </a: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• Astrophysics of emission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centroids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  - radio: synchrotron from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jet, non symmetric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  -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optical from radio-loud: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   synchrotron from jet dominates,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axisymmetric</a:t>
            </a:r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 - optical from radio-quiet: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non-thermal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ionization from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corona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thermal </a:t>
            </a:r>
            <a:r>
              <a:rPr lang="en-US" altLang="es-ES_tradnl" sz="18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big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blue bump</a:t>
            </a:r>
            <a:r>
              <a:rPr lang="en-US" altLang="es-ES_tradnl" sz="1800" dirty="0">
                <a:solidFill>
                  <a:schemeClr val="bg1"/>
                </a:solidFill>
                <a:latin typeface="+mn-lt"/>
              </a:rPr>
              <a:t>”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from accretion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disk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  - optical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centroid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biased by host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galaxy?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(GAIA PSF </a:t>
            </a:r>
            <a:r>
              <a:rPr lang="en-GB" sz="1800" dirty="0" smtClean="0">
                <a:solidFill>
                  <a:schemeClr val="bg1"/>
                </a:solidFill>
                <a:latin typeface="+mn-lt"/>
              </a:rPr>
              <a:t>~</a:t>
            </a:r>
            <a:r>
              <a:rPr lang="en-GB" sz="1800" dirty="0" smtClean="0">
                <a:solidFill>
                  <a:schemeClr val="bg1"/>
                </a:solidFill>
                <a:latin typeface="+mn-lt"/>
              </a:rPr>
              <a:t>60</a:t>
            </a:r>
            <a:r>
              <a:rPr lang="en-GB" sz="1800" dirty="0" smtClean="0">
                <a:solidFill>
                  <a:schemeClr val="bg1"/>
                </a:solidFill>
                <a:latin typeface="+mn-lt"/>
              </a:rPr>
              <a:t>mas, </a:t>
            </a:r>
            <a:r>
              <a:rPr lang="en-GB" sz="1800" dirty="0" err="1" smtClean="0">
                <a:solidFill>
                  <a:schemeClr val="bg1"/>
                </a:solidFill>
                <a:latin typeface="+mn-lt"/>
              </a:rPr>
              <a:t>Mignard</a:t>
            </a:r>
            <a:r>
              <a:rPr lang="en-GB" sz="1800" dirty="0" smtClean="0">
                <a:solidFill>
                  <a:schemeClr val="bg1"/>
                </a:solidFill>
                <a:latin typeface="+mn-lt"/>
              </a:rPr>
              <a:t> private </a:t>
            </a:r>
            <a:r>
              <a:rPr lang="en-GB" sz="1800" dirty="0" err="1" smtClean="0">
                <a:solidFill>
                  <a:schemeClr val="bg1"/>
                </a:solidFill>
                <a:latin typeface="+mn-lt"/>
              </a:rPr>
              <a:t>comm</a:t>
            </a:r>
            <a:r>
              <a:rPr lang="en-GB" sz="1800" dirty="0" smtClean="0">
                <a:solidFill>
                  <a:schemeClr val="bg1"/>
                </a:solidFill>
                <a:latin typeface="+mn-lt"/>
              </a:rPr>
              <a:t>)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  </a:t>
            </a: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• Instrumental errors both radio &amp; optical</a:t>
            </a: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• Analysis errors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11" name="Picture 10" descr="ESA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2" name="Picture 11" descr="NASAJPL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3" name="Picture 12" descr="LAB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23812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Optical </a:t>
            </a:r>
            <a:r>
              <a:rPr lang="en-US" sz="3200" dirty="0" err="1" smtClean="0">
                <a:solidFill>
                  <a:srgbClr val="F07510"/>
                </a:solidFill>
              </a:rPr>
              <a:t>centroid</a:t>
            </a:r>
            <a:r>
              <a:rPr lang="en-US" sz="3200" dirty="0" smtClean="0">
                <a:solidFill>
                  <a:srgbClr val="F07510"/>
                </a:solidFill>
              </a:rPr>
              <a:t> biased by </a:t>
            </a:r>
            <a:br>
              <a:rPr lang="en-US" sz="3200" dirty="0" smtClean="0">
                <a:solidFill>
                  <a:srgbClr val="F07510"/>
                </a:solidFill>
              </a:rPr>
            </a:br>
            <a:r>
              <a:rPr lang="en-US" sz="3200" dirty="0" smtClean="0">
                <a:solidFill>
                  <a:srgbClr val="F07510"/>
                </a:solidFill>
              </a:rPr>
              <a:t>host galaxy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563921" y="3897901"/>
            <a:ext cx="6224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1101+384  	      0007+106	 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             0920+390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" name="Group 5"/>
          <p:cNvGrpSpPr>
            <a:grpSpLocks noChangeAspect="1"/>
          </p:cNvGrpSpPr>
          <p:nvPr/>
        </p:nvGrpSpPr>
        <p:grpSpPr bwMode="auto">
          <a:xfrm>
            <a:off x="1152527" y="1757385"/>
            <a:ext cx="6878414" cy="2203532"/>
            <a:chOff x="851696" y="737176"/>
            <a:chExt cx="6877201" cy="2203246"/>
          </a:xfrm>
        </p:grpSpPr>
        <p:pic>
          <p:nvPicPr>
            <p:cNvPr id="26" name="Picture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92214" y="737176"/>
              <a:ext cx="4636683" cy="220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1696" y="737176"/>
              <a:ext cx="2240519" cy="220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1152527" y="4368040"/>
            <a:ext cx="6953247" cy="2203532"/>
            <a:chOff x="1484155" y="4317185"/>
            <a:chExt cx="6952021" cy="2203246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9654" y="4317185"/>
              <a:ext cx="4616522" cy="220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84155" y="4317185"/>
              <a:ext cx="2253037" cy="220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1577482" y="6524877"/>
            <a:ext cx="60901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1418+546              1514+192		  1546+027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8064498" y="6600836"/>
            <a:ext cx="105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Credit: SDSS-9</a:t>
            </a: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28600" y="1105581"/>
            <a:ext cx="8494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Optical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systematics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unknown: as large as 10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mas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optical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centroid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offset? </a:t>
            </a:r>
          </a:p>
          <a:p>
            <a:pPr lvl="0"/>
            <a:r>
              <a:rPr lang="en-US" sz="1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(Zacharias &amp; Zacharias, AJ, 2014)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15" name="Picture 14" descr="ESAlogo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6" name="Picture 15" descr="NASAJPLlogo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7" name="Picture 16" descr="LAB_logo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4" y="1788610"/>
            <a:ext cx="8917711" cy="4309516"/>
          </a:xfrm>
          <a:prstGeom prst="rect">
            <a:avLst/>
          </a:prstGeom>
        </p:spPr>
      </p:pic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dirty="0" smtClean="0">
                <a:solidFill>
                  <a:srgbClr val="F07510"/>
                </a:solidFill>
              </a:rPr>
              <a:t>Celebrating 50 years of the </a:t>
            </a:r>
            <a:br>
              <a:rPr lang="en-US" sz="3200" dirty="0" smtClean="0">
                <a:solidFill>
                  <a:srgbClr val="F07510"/>
                </a:solidFill>
              </a:rPr>
            </a:br>
            <a:r>
              <a:rPr lang="en-US" sz="3200" dirty="0" smtClean="0">
                <a:solidFill>
                  <a:srgbClr val="F07510"/>
                </a:solidFill>
              </a:rPr>
              <a:t>NASA’s Deep Space Network</a:t>
            </a:r>
            <a:endParaRPr lang="en-US" sz="3200" dirty="0">
              <a:solidFill>
                <a:srgbClr val="F0751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780" y="4936604"/>
            <a:ext cx="442722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171386" y="3614745"/>
            <a:ext cx="3343363" cy="2530035"/>
            <a:chOff x="171386" y="3614745"/>
            <a:chExt cx="3343363" cy="2530035"/>
          </a:xfrm>
        </p:grpSpPr>
        <p:pic>
          <p:nvPicPr>
            <p:cNvPr id="1026" name="72d209a6-0fba-48df-addb-f84d924977c8" descr="4D9FE1CF-0CEF-4806-BA21-CAA94CC571F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1386" y="4800580"/>
              <a:ext cx="120777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642938" y="3614745"/>
              <a:ext cx="2871811" cy="2530035"/>
              <a:chOff x="642938" y="3614745"/>
              <a:chExt cx="2871811" cy="253003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100137" y="3614745"/>
                <a:ext cx="2414612" cy="2530035"/>
                <a:chOff x="1100137" y="3614745"/>
                <a:chExt cx="2414612" cy="2530035"/>
              </a:xfrm>
            </p:grpSpPr>
            <p:sp>
              <p:nvSpPr>
                <p:cNvPr id="7" name="Right Triangle 6"/>
                <p:cNvSpPr/>
                <p:nvPr/>
              </p:nvSpPr>
              <p:spPr bwMode="auto">
                <a:xfrm rot="2286718">
                  <a:off x="2543161" y="3614745"/>
                  <a:ext cx="685800" cy="2157412"/>
                </a:xfrm>
                <a:prstGeom prst="rtTriangle">
                  <a:avLst/>
                </a:prstGeom>
                <a:solidFill>
                  <a:srgbClr val="C88E6A">
                    <a:alpha val="71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10800000" rev="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_tradnl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3414736" y="3757526"/>
                  <a:ext cx="100013" cy="100012"/>
                </a:xfrm>
                <a:prstGeom prst="ellipse">
                  <a:avLst/>
                </a:prstGeom>
                <a:solidFill>
                  <a:srgbClr val="FDEF8B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_tradnl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pic>
              <p:nvPicPr>
                <p:cNvPr id="10" name="Picture 10" descr="P1030194.JPG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81112" y="4814889"/>
                  <a:ext cx="985058" cy="832935"/>
                </a:xfrm>
                <a:prstGeom prst="rect">
                  <a:avLst/>
                </a:prstGeom>
                <a:noFill/>
                <a:ln w="38100">
                  <a:solidFill>
                    <a:srgbClr val="CC0000"/>
                  </a:solidFill>
                  <a:miter lim="800000"/>
                  <a:headEnd/>
                  <a:tailEnd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100137" y="5729282"/>
                  <a:ext cx="1377300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err="1" smtClean="0">
                      <a:solidFill>
                        <a:srgbClr val="275F8D"/>
                      </a:solidFill>
                      <a:latin typeface="+mn-lt"/>
                      <a:ea typeface="Tahoma" pitchFamily="34" charset="0"/>
                      <a:cs typeface="Tahoma" pitchFamily="34" charset="0"/>
                    </a:rPr>
                    <a:t>Malargüe</a:t>
                  </a:r>
                  <a:r>
                    <a:rPr lang="en-US" sz="900" dirty="0" smtClean="0">
                      <a:solidFill>
                        <a:srgbClr val="275F8D"/>
                      </a:solidFill>
                      <a:latin typeface="+mn-lt"/>
                      <a:ea typeface="Tahoma" pitchFamily="34" charset="0"/>
                      <a:cs typeface="Tahoma" pitchFamily="34" charset="0"/>
                    </a:rPr>
                    <a:t> ESA antenna</a:t>
                  </a:r>
                </a:p>
                <a:p>
                  <a:r>
                    <a:rPr lang="en-US" sz="1200" dirty="0" smtClean="0">
                      <a:solidFill>
                        <a:srgbClr val="33CC33"/>
                      </a:solidFill>
                      <a:latin typeface="+mn-lt"/>
                      <a:ea typeface="Tahoma" pitchFamily="34" charset="0"/>
                      <a:cs typeface="Tahoma" pitchFamily="34" charset="0"/>
                    </a:rPr>
                    <a:t>Since early 2013</a:t>
                  </a:r>
                  <a:endParaRPr lang="en-US" sz="1200" dirty="0">
                    <a:solidFill>
                      <a:srgbClr val="33CC33"/>
                    </a:solidFill>
                    <a:latin typeface="+mn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3" name="Picture 12" descr="ESAlogo.png"/>
              <p:cNvPicPr>
                <a:picLocks noChangeAspect="1"/>
              </p:cNvPicPr>
              <p:nvPr/>
            </p:nvPicPr>
            <p:blipFill>
              <a:blip r:embed="rId7"/>
              <a:srcRect t="26457" b="26457"/>
              <a:stretch>
                <a:fillRect/>
              </a:stretch>
            </p:blipFill>
            <p:spPr>
              <a:xfrm>
                <a:off x="642938" y="4584493"/>
                <a:ext cx="857250" cy="403641"/>
              </a:xfrm>
              <a:prstGeom prst="rect">
                <a:avLst/>
              </a:prstGeom>
            </p:spPr>
          </p:pic>
        </p:grpSp>
      </p:grpSp>
      <p:sp>
        <p:nvSpPr>
          <p:cNvPr id="17" name="Rectangle 16"/>
          <p:cNvSpPr/>
          <p:nvPr/>
        </p:nvSpPr>
        <p:spPr>
          <a:xfrm rot="21248472">
            <a:off x="600402" y="2967335"/>
            <a:ext cx="794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Extended Ka-band DSN!!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57288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23812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Conclusions</a:t>
            </a:r>
            <a:endParaRPr lang="en-US" sz="3200" dirty="0">
              <a:solidFill>
                <a:srgbClr val="F07510"/>
              </a:solidFill>
            </a:endParaRPr>
          </a:p>
        </p:txBody>
      </p:sp>
      <p:grpSp>
        <p:nvGrpSpPr>
          <p:cNvPr id="4" name="Group 13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15" name="Picture 14" descr="ESA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6" name="Picture 15" descr="NASAJPLlo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7" name="Picture 16" descr="LAB_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28600" y="1376376"/>
            <a:ext cx="8915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" charset="0"/>
              </a:rPr>
              <a:t>•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Increasing frequency -&gt;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lower sensitivity</a:t>
            </a:r>
            <a:r>
              <a:rPr lang="en-US" sz="2000" b="1" dirty="0">
                <a:solidFill>
                  <a:srgbClr val="010A2B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42A62A"/>
                </a:solidFill>
                <a:latin typeface="+mn-lt"/>
              </a:rPr>
              <a:t>but more compact</a:t>
            </a:r>
          </a:p>
          <a:p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• X/Ka Celestial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Frame Overview: </a:t>
            </a:r>
          </a:p>
          <a:p>
            <a:r>
              <a:rPr lang="en-US" b="1" dirty="0" smtClean="0">
                <a:solidFill>
                  <a:srgbClr val="007600"/>
                </a:solidFill>
                <a:latin typeface="+mn-lt"/>
              </a:rPr>
              <a:t>        </a:t>
            </a:r>
            <a:r>
              <a:rPr lang="en-US" sz="2000" dirty="0" smtClean="0">
                <a:solidFill>
                  <a:srgbClr val="42A62A"/>
                </a:solidFill>
                <a:latin typeface="+mn-lt"/>
              </a:rPr>
              <a:t>&lt;</a:t>
            </a:r>
            <a:r>
              <a:rPr lang="en-US" sz="2000" b="1" dirty="0" smtClean="0">
                <a:solidFill>
                  <a:srgbClr val="42A62A"/>
                </a:solidFill>
                <a:latin typeface="+mn-lt"/>
              </a:rPr>
              <a:t>200 </a:t>
            </a:r>
            <a:r>
              <a:rPr lang="en-US" sz="2000" b="1" dirty="0">
                <a:solidFill>
                  <a:srgbClr val="42A62A"/>
                </a:solidFill>
                <a:latin typeface="+mn-lt"/>
              </a:rPr>
              <a:t>µas       654 sources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• 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ESA-NASA collaboration: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add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Malargüe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, Argentina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35-m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          Improves net from 2 to 5 baselines,  orthogonal mid-lat baselines</a:t>
            </a:r>
          </a:p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          Full sky coverage by accessing south polar cap!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          138 in south polar cap (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dec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&lt;-45). Cap sources 2/3 non-ICRF2</a:t>
            </a:r>
          </a:p>
          <a:p>
            <a:r>
              <a:rPr lang="en-US" sz="2000" dirty="0">
                <a:solidFill>
                  <a:srgbClr val="008000"/>
                </a:solidFill>
                <a:latin typeface="+mn-lt"/>
              </a:rPr>
              <a:t>          </a:t>
            </a:r>
            <a:r>
              <a:rPr lang="en-US" sz="2000" dirty="0">
                <a:solidFill>
                  <a:srgbClr val="42A62A"/>
                </a:solidFill>
                <a:latin typeface="+mn-lt"/>
              </a:rPr>
              <a:t>26 ICRF2 defining sources detected at Ka-band in South Cap</a:t>
            </a:r>
          </a:p>
          <a:p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• Optical/Radio Frames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tie: 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42A62A"/>
                </a:solidFill>
                <a:latin typeface="+mn-lt"/>
              </a:rPr>
              <a:t>          </a:t>
            </a:r>
            <a:r>
              <a:rPr lang="en-US" sz="2000" dirty="0" err="1" smtClean="0">
                <a:solidFill>
                  <a:srgbClr val="42A62A"/>
                </a:solidFill>
                <a:latin typeface="+mn-lt"/>
              </a:rPr>
              <a:t>XKa</a:t>
            </a:r>
            <a:r>
              <a:rPr lang="en-US" sz="2000" dirty="0" smtClean="0">
                <a:solidFill>
                  <a:srgbClr val="42A62A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42A62A"/>
                </a:solidFill>
                <a:latin typeface="+mn-lt"/>
              </a:rPr>
              <a:t>VLBI/Gaia optical tie precision ~7 </a:t>
            </a:r>
            <a:r>
              <a:rPr lang="en-US" sz="2000" dirty="0" smtClean="0">
                <a:solidFill>
                  <a:srgbClr val="42A62A"/>
                </a:solidFill>
                <a:latin typeface="+mn-lt"/>
              </a:rPr>
              <a:t>µas</a:t>
            </a:r>
          </a:p>
          <a:p>
            <a:r>
              <a:rPr lang="en-US" dirty="0" smtClean="0">
                <a:solidFill>
                  <a:srgbClr val="42A62A"/>
                </a:solidFill>
                <a:latin typeface="+mn-lt"/>
              </a:rPr>
              <a:t>        </a:t>
            </a:r>
            <a:r>
              <a:rPr lang="en-US" sz="2000" dirty="0" smtClean="0">
                <a:solidFill>
                  <a:srgbClr val="42A62A"/>
                </a:solidFill>
                <a:latin typeface="+mn-lt"/>
              </a:rPr>
              <a:t>18 GAIA tie sources detected in Ka</a:t>
            </a:r>
            <a:endParaRPr lang="en-US" sz="2000" dirty="0">
              <a:solidFill>
                <a:srgbClr val="42A62A"/>
              </a:solidFill>
              <a:latin typeface="+mn-lt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28650" y="6629400"/>
            <a:ext cx="8134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Research described herein partially done under contract with NASA.  U.S. Government sponsorship acknowledged. Copyright ©2014.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28576" y="100016"/>
            <a:ext cx="905827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73F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79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9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209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92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  <a:defRPr/>
            </a:pPr>
            <a:r>
              <a:rPr lang="en-US" sz="3200" b="1" dirty="0" smtClean="0">
                <a:solidFill>
                  <a:srgbClr val="F075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X/Ka Celestial Reference Frame:</a:t>
            </a:r>
          </a:p>
          <a:p>
            <a:pPr algn="ctr">
              <a:buFont typeface="Times" charset="0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towards a GAIA frame tie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3870" y="5129208"/>
            <a:ext cx="8229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s-ES" dirty="0" smtClean="0">
                <a:solidFill>
                  <a:srgbClr val="0070C0"/>
                </a:solidFill>
                <a:latin typeface="+mj-lt"/>
              </a:rPr>
              <a:t>Cristina García Miró</a:t>
            </a:r>
          </a:p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1400" i="1" dirty="0" smtClean="0">
                <a:solidFill>
                  <a:srgbClr val="0070C0"/>
                </a:solidFill>
                <a:latin typeface="+mj-lt"/>
              </a:rPr>
              <a:t>    Madrid Deep Space Communications Complex NASA, ISDEFE, Spain</a:t>
            </a:r>
            <a:endParaRPr lang="en-US" sz="1400" i="1" dirty="0">
              <a:solidFill>
                <a:srgbClr val="0070C0"/>
              </a:solidFill>
              <a:latin typeface="+mj-lt"/>
            </a:endParaRPr>
          </a:p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C.S. Jacobs, S. Horiuchi, J.E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Clark, 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R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rgbClr val="010000"/>
                </a:solidFill>
                <a:latin typeface="+mj-lt"/>
              </a:rPr>
              <a:t>Madde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M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rgbClr val="010000"/>
                </a:solidFill>
                <a:latin typeface="+mj-lt"/>
              </a:rPr>
              <a:t>Mercolino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, C.J. Naudet, </a:t>
            </a:r>
            <a:endParaRPr lang="en-US" sz="1600" dirty="0" smtClean="0">
              <a:solidFill>
                <a:srgbClr val="010000"/>
              </a:solidFill>
              <a:latin typeface="+mj-lt"/>
            </a:endParaRPr>
          </a:p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L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Snedeker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,  G. </a:t>
            </a:r>
            <a:r>
              <a:rPr lang="en-US" sz="1600" dirty="0" err="1" smtClean="0">
                <a:solidFill>
                  <a:srgbClr val="010000"/>
                </a:solidFill>
                <a:latin typeface="+mj-lt"/>
              </a:rPr>
              <a:t>Bourda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, P. </a:t>
            </a:r>
            <a:r>
              <a:rPr lang="en-US" sz="1600" dirty="0" err="1" smtClean="0">
                <a:solidFill>
                  <a:srgbClr val="010000"/>
                </a:solidFill>
                <a:latin typeface="+mj-lt"/>
              </a:rPr>
              <a:t>Charlot</a:t>
            </a:r>
            <a:r>
              <a:rPr lang="en-US" sz="1600" dirty="0" smtClean="0">
                <a:solidFill>
                  <a:srgbClr val="010000"/>
                </a:solidFill>
                <a:latin typeface="+mj-lt"/>
              </a:rPr>
              <a:t>, I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rgbClr val="010000"/>
                </a:solidFill>
                <a:latin typeface="+mj-lt"/>
              </a:rPr>
              <a:t>Sotuela</a:t>
            </a:r>
            <a:r>
              <a:rPr lang="en-US" sz="1600" dirty="0">
                <a:solidFill>
                  <a:srgbClr val="010000"/>
                </a:solidFill>
                <a:latin typeface="+mj-lt"/>
              </a:rPr>
              <a:t>, L.A. White</a:t>
            </a:r>
          </a:p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endParaRPr lang="en-US" sz="300" dirty="0" smtClean="0">
              <a:solidFill>
                <a:srgbClr val="010000"/>
              </a:solidFill>
              <a:latin typeface="+mj-lt"/>
            </a:endParaRPr>
          </a:p>
          <a:p>
            <a:pPr indent="6350" algn="ctr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en-US" sz="1200" dirty="0" smtClean="0">
                <a:solidFill>
                  <a:srgbClr val="010000"/>
                </a:solidFill>
                <a:latin typeface="+mj-lt"/>
              </a:rPr>
              <a:t>EVN Symposium October 2014, Cagliari</a:t>
            </a:r>
            <a:endParaRPr lang="en-US" sz="1200" dirty="0">
              <a:solidFill>
                <a:srgbClr val="010000"/>
              </a:solidFill>
              <a:latin typeface="+mj-lt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7817401" y="772418"/>
            <a:ext cx="1307897" cy="1422495"/>
            <a:chOff x="7645945" y="772418"/>
            <a:chExt cx="1307897" cy="1422495"/>
          </a:xfrm>
        </p:grpSpPr>
        <p:pic>
          <p:nvPicPr>
            <p:cNvPr id="7" name="Picture 6" descr="ESA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4" name="Picture 13" descr="NASAJPL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7" name="Picture 16" descr="LAB_lo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13922" y="1452314"/>
            <a:ext cx="8901478" cy="3476862"/>
            <a:chOff x="28210" y="1638058"/>
            <a:chExt cx="8901478" cy="3476862"/>
          </a:xfrm>
        </p:grpSpPr>
        <p:grpSp>
          <p:nvGrpSpPr>
            <p:cNvPr id="4" name="Group 9"/>
            <p:cNvGrpSpPr/>
            <p:nvPr/>
          </p:nvGrpSpPr>
          <p:grpSpPr>
            <a:xfrm>
              <a:off x="28210" y="2043800"/>
              <a:ext cx="7948979" cy="3071120"/>
              <a:chOff x="328258" y="1986648"/>
              <a:chExt cx="7948979" cy="3071120"/>
            </a:xfrm>
          </p:grpSpPr>
          <p:pic>
            <p:nvPicPr>
              <p:cNvPr id="9" name="Picture 8" descr="xka-140923_1.gi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86" t="23761" r="7961" b="23729"/>
              <a:stretch/>
            </p:blipFill>
            <p:spPr>
              <a:xfrm>
                <a:off x="2461656" y="2147787"/>
                <a:ext cx="5815581" cy="2909981"/>
              </a:xfrm>
              <a:prstGeom prst="ellipse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5" name="Oval 14"/>
              <p:cNvSpPr>
                <a:spLocks noChangeAspect="1"/>
              </p:cNvSpPr>
              <p:nvPr/>
            </p:nvSpPr>
            <p:spPr bwMode="auto">
              <a:xfrm rot="18964560">
                <a:off x="822736" y="2483073"/>
                <a:ext cx="3020378" cy="145018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_tradnl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3074" name="Picture 1" descr="00_DSN-50vLJD-Full-NoSwath-White.psd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41285">
                <a:off x="328258" y="1986648"/>
                <a:ext cx="3090794" cy="2361905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BottomDown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 descr="gaia_RGB_transparent_gif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179841">
              <a:off x="4900613" y="1638058"/>
              <a:ext cx="1870710" cy="1101090"/>
            </a:xfrm>
            <a:prstGeom prst="rect">
              <a:avLst/>
            </a:prstGeom>
          </p:spPr>
        </p:pic>
        <p:grpSp>
          <p:nvGrpSpPr>
            <p:cNvPr id="5" name="Group 19"/>
            <p:cNvGrpSpPr/>
            <p:nvPr/>
          </p:nvGrpSpPr>
          <p:grpSpPr>
            <a:xfrm>
              <a:off x="7010400" y="3516417"/>
              <a:ext cx="1919288" cy="1429397"/>
              <a:chOff x="7024687" y="3716442"/>
              <a:chExt cx="1919288" cy="1429397"/>
            </a:xfrm>
          </p:grpSpPr>
          <p:pic>
            <p:nvPicPr>
              <p:cNvPr id="13" name="Picture 10" descr="P1030194.JPG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405148">
                <a:off x="7024687" y="3757613"/>
                <a:ext cx="1641764" cy="1388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pic>
            <p:nvPicPr>
              <p:cNvPr id="19" name="Picture 18" descr="ESAlogo.png"/>
              <p:cNvPicPr>
                <a:picLocks noChangeAspect="1"/>
              </p:cNvPicPr>
              <p:nvPr/>
            </p:nvPicPr>
            <p:blipFill>
              <a:blip r:embed="rId2"/>
              <a:srcRect t="25197" b="27717"/>
              <a:stretch>
                <a:fillRect/>
              </a:stretch>
            </p:blipFill>
            <p:spPr>
              <a:xfrm rot="481583">
                <a:off x="8086725" y="3716442"/>
                <a:ext cx="857250" cy="40364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38100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Backup slides</a:t>
            </a:r>
            <a:endParaRPr lang="en-US" sz="3200" dirty="0">
              <a:solidFill>
                <a:srgbClr val="F07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 noChangeArrowheads="1"/>
          </p:cNvSpPr>
          <p:nvPr/>
        </p:nvSpPr>
        <p:spPr bwMode="auto">
          <a:xfrm>
            <a:off x="1258888" y="152400"/>
            <a:ext cx="58277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200" b="1">
                <a:solidFill>
                  <a:srgbClr val="184B81"/>
                </a:solidFill>
                <a:latin typeface="Times" charset="0"/>
              </a:rPr>
              <a:t>X/Ka 32GHz, Dec results:</a:t>
            </a:r>
            <a:r>
              <a:rPr lang="en-US" sz="3200" b="1">
                <a:solidFill>
                  <a:schemeClr val="tx2"/>
                </a:solidFill>
                <a:latin typeface="Times" charset="0"/>
              </a:rPr>
              <a:t> 482 Sources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457200" y="5799138"/>
            <a:ext cx="8404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Before Malargüe, Argentina: Cal. to Madrid + Cal. to Australia. </a:t>
            </a:r>
          </a:p>
          <a:p>
            <a:r>
              <a:rPr lang="en-US">
                <a:solidFill>
                  <a:srgbClr val="FF6600"/>
                </a:solidFill>
                <a:latin typeface="Times" charset="0"/>
              </a:rPr>
              <a:t>Weak in mid-south, </a:t>
            </a:r>
            <a:r>
              <a:rPr lang="en-US">
                <a:solidFill>
                  <a:srgbClr val="FF0000"/>
                </a:solidFill>
                <a:latin typeface="Times" charset="0"/>
              </a:rPr>
              <a:t>No South Polar Cap,</a:t>
            </a:r>
            <a:r>
              <a:rPr lang="en-US">
                <a:solidFill>
                  <a:srgbClr val="FF6600"/>
                </a:solidFill>
                <a:latin typeface="Times" charset="0"/>
              </a:rPr>
              <a:t>  </a:t>
            </a:r>
            <a:r>
              <a:rPr lang="en-US">
                <a:solidFill>
                  <a:srgbClr val="008040"/>
                </a:solidFill>
                <a:latin typeface="Times" charset="0"/>
              </a:rPr>
              <a:t>but </a:t>
            </a:r>
            <a:r>
              <a:rPr lang="en-US">
                <a:solidFill>
                  <a:srgbClr val="008000"/>
                </a:solidFill>
                <a:latin typeface="Times" charset="0"/>
              </a:rPr>
              <a:t>No ∆Dec vs. Dec tilt</a:t>
            </a:r>
          </a:p>
        </p:txBody>
      </p:sp>
      <p:pic>
        <p:nvPicPr>
          <p:cNvPr id="21507" name="Picture 1" descr="xka-482_sig_dec.gif"/>
          <p:cNvPicPr>
            <a:picLocks noChangeAspect="1"/>
          </p:cNvPicPr>
          <p:nvPr/>
        </p:nvPicPr>
        <p:blipFill>
          <a:blip r:embed="rId3"/>
          <a:srcRect t="20653" b="12131"/>
          <a:stretch>
            <a:fillRect/>
          </a:stretch>
        </p:blipFill>
        <p:spPr bwMode="auto">
          <a:xfrm>
            <a:off x="279400" y="1143000"/>
            <a:ext cx="8572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4800" y="5410200"/>
            <a:ext cx="2424113" cy="27622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hu-HU" sz="1200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Jacobs et al, ISSFD, Pasadena, 2012</a:t>
            </a:r>
            <a:endParaRPr lang="en-US" sz="1200" dirty="0" smtClean="0">
              <a:solidFill>
                <a:schemeClr val="bg1"/>
              </a:solidFill>
              <a:latin typeface="Times" charset="0"/>
              <a:cs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371475"/>
          </a:xfrm>
        </p:spPr>
        <p:txBody>
          <a:bodyPr/>
          <a:lstStyle/>
          <a:p>
            <a:r>
              <a:rPr lang="en-US" smtClean="0">
                <a:latin typeface="Times" charset="0"/>
                <a:ea typeface="ＭＳ Ｐゴシック" pitchFamily="34" charset="-128"/>
              </a:rPr>
              <a:t>Malargüe: The latest X/Ka VLBI Station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83600" cy="5334000"/>
          </a:xfrm>
        </p:spPr>
        <p:txBody>
          <a:bodyPr/>
          <a:lstStyle/>
          <a:p>
            <a:pPr marL="635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pitchFamily="34" charset="-128"/>
              </a:rPr>
              <a:t>X/Ka: ESA Deep Space Antenna DSA 03</a:t>
            </a:r>
          </a:p>
          <a:p>
            <a:pPr marL="6350" indent="0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• </a:t>
            </a:r>
            <a:r>
              <a:rPr lang="en-US" b="1" dirty="0" err="1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Malargüe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, Argentina</a:t>
            </a:r>
            <a:endParaRPr lang="en-US" dirty="0" smtClean="0">
              <a:solidFill>
                <a:srgbClr val="0000FF"/>
              </a:solidFill>
              <a:latin typeface="Times" charset="0"/>
              <a:ea typeface="ＭＳ Ｐゴシック" pitchFamily="34" charset="-128"/>
            </a:endParaRPr>
          </a:p>
          <a:p>
            <a:pPr marL="6350" indent="0">
              <a:buFontTx/>
              <a:buNone/>
            </a:pPr>
            <a:r>
              <a:rPr lang="en-US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• ESA collaborating with NASA</a:t>
            </a:r>
          </a:p>
          <a:p>
            <a:pPr marL="6350" inden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• 35-m, X/Ka-band, 9,500 km baseline</a:t>
            </a:r>
          </a:p>
          <a:p>
            <a:pPr marL="6350" inden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   Argentina-Australia covers south polar cap</a:t>
            </a:r>
          </a:p>
          <a:p>
            <a:pPr marL="6350" inden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Times" charset="0"/>
                <a:ea typeface="ＭＳ Ｐゴシック" pitchFamily="34" charset="-128"/>
              </a:rPr>
              <a:t>  Full sky coverage for X/Ka!! </a:t>
            </a:r>
          </a:p>
          <a:p>
            <a:pPr marL="6350" inden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• Argentina-California &amp; Australia-California</a:t>
            </a:r>
          </a:p>
          <a:p>
            <a:pPr marL="6350" inden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   orthogonal baselines for mid-latitudes</a:t>
            </a:r>
          </a:p>
          <a:p>
            <a:pPr marL="6350" inden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• High (1.5km), dry desert site: good for Ka-band</a:t>
            </a:r>
          </a:p>
          <a:p>
            <a:pPr marL="6350" inden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• HA-Dec coverage: Tidbinbilla to </a:t>
            </a:r>
            <a:r>
              <a:rPr lang="en-US" sz="1800" dirty="0" err="1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Malargüe</a:t>
            </a:r>
            <a:r>
              <a:rPr lang="en-US" sz="1800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:</a:t>
            </a:r>
          </a:p>
          <a:p>
            <a:pPr marL="6350" inden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  </a:t>
            </a:r>
          </a:p>
          <a:p>
            <a:pPr lvl="2"/>
            <a:endParaRPr lang="en-US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2"/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2">
              <a:buFontTx/>
              <a:buNone/>
            </a:pPr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2">
              <a:buFontTx/>
              <a:buNone/>
            </a:pPr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2">
              <a:buFontTx/>
              <a:buNone/>
            </a:pPr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350" indent="0">
              <a:buClr>
                <a:srgbClr val="010000"/>
              </a:buClr>
              <a:buFontTx/>
              <a:buNone/>
            </a:pPr>
            <a:endParaRPr lang="en-US" dirty="0" smtClean="0">
              <a:solidFill>
                <a:schemeClr val="tx2"/>
              </a:solidFill>
              <a:latin typeface="Times" charset="0"/>
              <a:ea typeface="ＭＳ Ｐゴシック" pitchFamily="34" charset="-128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6096000" y="5410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imes" charset="0"/>
              </a:rPr>
              <a:t>ESA Deep Space Antenna</a:t>
            </a:r>
          </a:p>
          <a:p>
            <a:r>
              <a:rPr lang="en-US" sz="1800" i="1">
                <a:latin typeface="Times" charset="0"/>
              </a:rPr>
              <a:t>X/Ka-band capable</a:t>
            </a:r>
          </a:p>
        </p:txBody>
      </p:sp>
      <p:pic>
        <p:nvPicPr>
          <p:cNvPr id="2765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800600"/>
            <a:ext cx="57150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6400800" y="4114800"/>
            <a:ext cx="297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Credit:www.esa.int/esaMI/Operations/SEME9C19Y8G_0.html</a:t>
            </a:r>
          </a:p>
        </p:txBody>
      </p: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5791200" y="4724400"/>
            <a:ext cx="330993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0000FF"/>
                </a:solidFill>
                <a:latin typeface="Times" charset="0"/>
              </a:rPr>
              <a:t>Malargüe, Argentina 35-meter as of 26  Sept. 2012</a:t>
            </a:r>
          </a:p>
          <a:p>
            <a:r>
              <a:rPr lang="en-US" sz="1100">
                <a:solidFill>
                  <a:srgbClr val="0000FF"/>
                </a:solidFill>
                <a:latin typeface="Times" charset="0"/>
              </a:rPr>
              <a:t>Photo credit: European Space Agency</a:t>
            </a:r>
          </a:p>
          <a:p>
            <a:r>
              <a:rPr lang="en-US" sz="900">
                <a:solidFill>
                  <a:srgbClr val="0000FF"/>
                </a:solidFill>
                <a:latin typeface="Times" charset="0"/>
              </a:rPr>
              <a:t>http://www.esa.int/Our_Activities/Operations/Malarguee_-_DSA_3</a:t>
            </a:r>
          </a:p>
        </p:txBody>
      </p:sp>
      <p:pic>
        <p:nvPicPr>
          <p:cNvPr id="27655" name="Picture 1" descr="ml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98538"/>
            <a:ext cx="40386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1"/>
          <p:cNvSpPr txBox="1">
            <a:spLocks noChangeArrowheads="1"/>
          </p:cNvSpPr>
          <p:nvPr/>
        </p:nvSpPr>
        <p:spPr bwMode="auto">
          <a:xfrm>
            <a:off x="2438400" y="6400800"/>
            <a:ext cx="10890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" charset="0"/>
              </a:rPr>
              <a:t>Hour Angle (deg)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66736"/>
            <a:ext cx="8153400" cy="5486400"/>
          </a:xfrm>
        </p:spPr>
        <p:txBody>
          <a:bodyPr wrap="none" lIns="91440" tIns="45720" rIns="91440" bIns="45720" anchor="t"/>
          <a:lstStyle/>
          <a:p>
            <a:pPr algn="l"/>
            <a:r>
              <a:rPr lang="en-US" sz="1800" b="0" u="sng" dirty="0" smtClean="0">
                <a:latin typeface="Times" charset="0"/>
                <a:ea typeface="ＭＳ Ｐゴシック" pitchFamily="34" charset="-128"/>
              </a:rPr>
              <a:t>Gaia: 10</a:t>
            </a:r>
            <a:r>
              <a:rPr lang="en-US" sz="1800" b="0" u="sng" baseline="30000" dirty="0" smtClean="0">
                <a:latin typeface="Times" charset="0"/>
                <a:ea typeface="ＭＳ Ｐゴシック" pitchFamily="34" charset="-128"/>
              </a:rPr>
              <a:t>9 </a:t>
            </a:r>
            <a:r>
              <a:rPr lang="en-US" sz="1800" b="0" u="sng" dirty="0" smtClean="0">
                <a:latin typeface="Times" charset="0"/>
                <a:ea typeface="ＭＳ Ｐゴシック" pitchFamily="34" charset="-128"/>
              </a:rPr>
              <a:t>stars</a:t>
            </a:r>
            <a:r>
              <a:rPr lang="en-US" sz="1800" b="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sz="18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• 500,000 quasars V&lt; 20 </a:t>
            </a:r>
            <a:r>
              <a:rPr lang="en-US" sz="1600" b="0" dirty="0" err="1" smtClean="0">
                <a:latin typeface="Times" charset="0"/>
                <a:ea typeface="ＭＳ Ｐゴシック" pitchFamily="34" charset="-128"/>
              </a:rPr>
              <a:t>mag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  20,000 quasars V&lt; 18 </a:t>
            </a:r>
            <a:r>
              <a:rPr lang="en-US" sz="1600" b="0" dirty="0" err="1" smtClean="0">
                <a:latin typeface="Times" charset="0"/>
                <a:ea typeface="ＭＳ Ｐゴシック" pitchFamily="34" charset="-128"/>
              </a:rPr>
              <a:t>mag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• radio loud 30-300+ </a:t>
            </a:r>
            <a:r>
              <a:rPr lang="en-US" sz="1600" b="0" dirty="0" err="1" smtClean="0">
                <a:latin typeface="Times" charset="0"/>
                <a:ea typeface="ＭＳ Ｐゴシック" pitchFamily="34" charset="-128"/>
              </a:rPr>
              <a:t>mJy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400" b="0" dirty="0" smtClean="0">
                <a:latin typeface="Times" charset="0"/>
                <a:ea typeface="ＭＳ Ｐゴシック" pitchFamily="34" charset="-128"/>
              </a:rPr>
              <a:t>   </a:t>
            </a:r>
            <a:r>
              <a:rPr lang="en-US" sz="1400" b="0" i="1" dirty="0" smtClean="0">
                <a:latin typeface="Times" charset="0"/>
                <a:ea typeface="ＭＳ Ｐゴシック" pitchFamily="34" charset="-128"/>
              </a:rPr>
              <a:t>and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optically bright: V&lt;18 </a:t>
            </a:r>
            <a:r>
              <a:rPr lang="en-US" sz="1600" b="0" dirty="0" err="1" smtClean="0">
                <a:latin typeface="Times" charset="0"/>
                <a:ea typeface="ＭＳ Ｐゴシック" pitchFamily="34" charset="-128"/>
              </a:rPr>
              <a:t>mag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   ~2000 quasars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(</a:t>
            </a:r>
            <a:r>
              <a:rPr lang="en-US" sz="1600" b="0" i="1" dirty="0" err="1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Mignard</a:t>
            </a:r>
            <a:r>
              <a:rPr lang="en-US" sz="1600" b="0" i="1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, </a:t>
            </a:r>
            <a:r>
              <a:rPr lang="en-US" sz="1600" b="0" i="1" dirty="0" err="1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Journees</a:t>
            </a:r>
            <a:r>
              <a:rPr lang="en-US" sz="1600" b="0" i="1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, 2013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)</a:t>
            </a:r>
            <a:r>
              <a:rPr lang="en-US" sz="800" b="0" dirty="0" smtClean="0">
                <a:latin typeface="Times" charset="0"/>
                <a:ea typeface="ＭＳ Ｐゴシック" pitchFamily="34" charset="-128"/>
              </a:rPr>
              <a:t> </a:t>
            </a:r>
            <a:br>
              <a:rPr lang="en-US" sz="8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• S/X frame tie Strategy: 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Bring 132 new optically bright 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quasars V&lt;18 into the radio frame 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“GAIA tie sources”, mostly NH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(</a:t>
            </a:r>
            <a:r>
              <a:rPr lang="en-US" sz="1600" b="0" i="1" dirty="0" err="1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Bourda</a:t>
            </a:r>
            <a:r>
              <a:rPr lang="en-US" sz="1600" b="0" i="1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, EVN, Bordeaux, 2012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)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800" b="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sz="8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• 18 GAIA tie sources detected at X/KA!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Improve sample towards SH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• X/Ka frame tie: Measured </a:t>
            </a:r>
            <a:r>
              <a:rPr lang="en-US" sz="1600" b="0" dirty="0" err="1" smtClean="0">
                <a:latin typeface="Times" charset="0"/>
                <a:ea typeface="ＭＳ Ｐゴシック" pitchFamily="34" charset="-128"/>
              </a:rPr>
              <a:t>XKa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precision 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 and simulated  Gaia optical precision 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 yields  frame tie alignment of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 ~ 7 µas per 3-D rotation angle  </a:t>
            </a:r>
            <a:r>
              <a:rPr lang="en-US" sz="1800" b="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sz="1800" b="0" dirty="0" smtClean="0">
                <a:latin typeface="Times" charset="0"/>
                <a:ea typeface="ＭＳ Ｐゴシック" pitchFamily="34" charset="-128"/>
              </a:rPr>
            </a:br>
            <a:r>
              <a:rPr lang="en-US" sz="800" b="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sz="8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800" b="0" dirty="0" smtClean="0">
                <a:latin typeface="Times" charset="0"/>
                <a:ea typeface="ＭＳ Ｐゴシック" pitchFamily="34" charset="-128"/>
              </a:rPr>
              <a:t>• 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Optical </a:t>
            </a:r>
            <a:r>
              <a:rPr lang="en-US" sz="1600" b="0" dirty="0" err="1" smtClean="0">
                <a:latin typeface="Times" charset="0"/>
                <a:ea typeface="ＭＳ Ｐゴシック" pitchFamily="34" charset="-128"/>
              </a:rPr>
              <a:t>systematics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unknown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 As large as 10 </a:t>
            </a:r>
            <a:r>
              <a:rPr lang="en-US" sz="1600" b="0" dirty="0" err="1" smtClean="0">
                <a:latin typeface="Times" charset="0"/>
                <a:ea typeface="ＭＳ Ｐゴシック" pitchFamily="34" charset="-128"/>
              </a:rPr>
              <a:t>mas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optical </a:t>
            </a:r>
            <a:r>
              <a:rPr lang="en-US" sz="1600" b="0" dirty="0" err="1" smtClean="0">
                <a:latin typeface="Times" charset="0"/>
                <a:ea typeface="ＭＳ Ｐゴシック" pitchFamily="34" charset="-128"/>
              </a:rPr>
              <a:t>centroid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offset? </a:t>
            </a:r>
            <a:br>
              <a:rPr lang="en-US" sz="1600" b="0" dirty="0" smtClean="0">
                <a:latin typeface="Times" charset="0"/>
                <a:ea typeface="ＭＳ Ｐゴシック" pitchFamily="34" charset="-128"/>
              </a:rPr>
            </a:b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  </a:t>
            </a:r>
            <a:r>
              <a:rPr lang="en-US" sz="1200" b="0" dirty="0" smtClean="0">
                <a:latin typeface="Times" charset="0"/>
                <a:ea typeface="ＭＳ Ｐゴシック" pitchFamily="34" charset="-128"/>
              </a:rPr>
              <a:t>(</a:t>
            </a:r>
            <a:r>
              <a:rPr lang="en-US" sz="1400" b="0" dirty="0" smtClean="0">
                <a:solidFill>
                  <a:srgbClr val="0000FF"/>
                </a:solidFill>
                <a:latin typeface="Times" charset="0"/>
                <a:ea typeface="ＭＳ Ｐゴシック" pitchFamily="34" charset="-128"/>
              </a:rPr>
              <a:t>Zacharias &amp; Zacharias, AJ, 2014</a:t>
            </a:r>
            <a:r>
              <a:rPr lang="en-US" sz="1600" b="0" dirty="0" smtClean="0">
                <a:latin typeface="Times" charset="0"/>
                <a:ea typeface="ＭＳ Ｐゴシック" pitchFamily="34" charset="-128"/>
              </a:rPr>
              <a:t>)</a:t>
            </a:r>
            <a:endParaRPr lang="en-US" sz="1200" b="0" baseline="-25000" dirty="0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45059" name="Rectangle 11"/>
          <p:cNvSpPr>
            <a:spLocks noChangeArrowheads="1"/>
          </p:cNvSpPr>
          <p:nvPr/>
        </p:nvSpPr>
        <p:spPr bwMode="auto">
          <a:xfrm>
            <a:off x="762000" y="152400"/>
            <a:ext cx="673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imes" charset="0"/>
              </a:rPr>
              <a:t>Gaia/VLBI frame tie &amp; Accuracy test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4668838" y="990600"/>
            <a:ext cx="4121150" cy="1981200"/>
            <a:chOff x="4668838" y="990600"/>
            <a:chExt cx="4121150" cy="1981200"/>
          </a:xfrm>
        </p:grpSpPr>
        <p:sp>
          <p:nvSpPr>
            <p:cNvPr id="45058" name="Rectangle 9"/>
            <p:cNvSpPr>
              <a:spLocks noChangeArrowheads="1"/>
            </p:cNvSpPr>
            <p:nvPr/>
          </p:nvSpPr>
          <p:spPr bwMode="auto">
            <a:xfrm>
              <a:off x="4668838" y="2755900"/>
              <a:ext cx="3636962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i="1"/>
                <a:t>Figure credit: http://www.esa.int/esaSC/120377_index_1_m.html#subhead7</a:t>
              </a:r>
            </a:p>
          </p:txBody>
        </p:sp>
        <p:pic>
          <p:nvPicPr>
            <p:cNvPr id="45060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990600"/>
              <a:ext cx="1828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1" name="TextBox 1"/>
            <p:cNvSpPr txBox="1">
              <a:spLocks noChangeArrowheads="1"/>
            </p:cNvSpPr>
            <p:nvPr/>
          </p:nvSpPr>
          <p:spPr bwMode="auto">
            <a:xfrm>
              <a:off x="6705600" y="1066800"/>
              <a:ext cx="2084388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 charset="0"/>
                </a:rPr>
                <a:t>• Quasar Precision</a:t>
              </a:r>
              <a:br>
                <a:rPr lang="en-US" sz="2000" dirty="0">
                  <a:latin typeface="Times" charset="0"/>
                </a:rPr>
              </a:br>
              <a:r>
                <a:rPr lang="en-US" sz="2000" dirty="0">
                  <a:latin typeface="Times" charset="0"/>
                </a:rPr>
                <a:t>  70 µas @ V=18</a:t>
              </a:r>
              <a:br>
                <a:rPr lang="en-US" sz="2000" dirty="0">
                  <a:latin typeface="Times" charset="0"/>
                </a:rPr>
              </a:br>
              <a:r>
                <a:rPr lang="en-US" sz="2000" dirty="0">
                  <a:latin typeface="Times" charset="0"/>
                </a:rPr>
                <a:t>  25 µas @ V=16</a:t>
              </a:r>
              <a:endParaRPr lang="en-US" sz="2000" dirty="0"/>
            </a:p>
          </p:txBody>
        </p:sp>
      </p:grp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4075113" y="6019800"/>
            <a:ext cx="5049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>
                <a:solidFill>
                  <a:srgbClr val="800000"/>
                </a:solidFill>
                <a:latin typeface="Times" charset="0"/>
              </a:rPr>
              <a:t>XKa: 175+ optically bright counter parts: V&lt; 18mag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604000"/>
            <a:ext cx="2946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kern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000" kern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(optical V  magnitudes: </a:t>
            </a:r>
            <a:r>
              <a:rPr lang="en-US" sz="1000" kern="0" dirty="0" err="1">
                <a:solidFill>
                  <a:srgbClr val="3366FF"/>
                </a:solidFill>
                <a:latin typeface="Times" charset="0"/>
                <a:ea typeface="ＭＳ Ｐゴシック" charset="0"/>
                <a:cs typeface="ＭＳ Ｐゴシック" charset="0"/>
              </a:rPr>
              <a:t>Veron-Cetty</a:t>
            </a:r>
            <a:r>
              <a:rPr lang="en-US" sz="1000" kern="0" dirty="0">
                <a:solidFill>
                  <a:srgbClr val="3366FF"/>
                </a:solidFill>
                <a:latin typeface="Times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sz="1000" kern="0" dirty="0" err="1">
                <a:solidFill>
                  <a:srgbClr val="3366FF"/>
                </a:solidFill>
                <a:latin typeface="Times" charset="0"/>
                <a:ea typeface="ＭＳ Ｐゴシック" charset="0"/>
                <a:cs typeface="ＭＳ Ｐゴシック" charset="0"/>
              </a:rPr>
              <a:t>Veron</a:t>
            </a:r>
            <a:r>
              <a:rPr lang="en-US" sz="1000" kern="0" dirty="0">
                <a:solidFill>
                  <a:srgbClr val="3366FF"/>
                </a:solidFill>
                <a:latin typeface="Times" charset="0"/>
                <a:ea typeface="ＭＳ Ｐゴシック" charset="0"/>
                <a:cs typeface="ＭＳ Ｐゴシック" charset="0"/>
              </a:rPr>
              <a:t>, 2010</a:t>
            </a:r>
            <a:r>
              <a:rPr lang="en-US" sz="1000" kern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)</a:t>
            </a:r>
            <a:endParaRPr lang="es-ES_trad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64" name="Picture 1" descr="xka-140923_6.gif"/>
          <p:cNvPicPr>
            <a:picLocks noChangeAspect="1"/>
          </p:cNvPicPr>
          <p:nvPr/>
        </p:nvPicPr>
        <p:blipFill>
          <a:blip r:embed="rId4"/>
          <a:srcRect t="20294" b="10728"/>
          <a:stretch>
            <a:fillRect/>
          </a:stretch>
        </p:blipFill>
        <p:spPr bwMode="auto">
          <a:xfrm>
            <a:off x="3833816" y="3124200"/>
            <a:ext cx="52578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GAIA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59" y="1096060"/>
            <a:ext cx="8454141" cy="51959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Gaia is launched successfully 19 Dec. 2013</a:t>
            </a:r>
          </a:p>
          <a:p>
            <a:pPr lvl="2"/>
            <a:r>
              <a:rPr lang="en-US" sz="2800" dirty="0" smtClean="0">
                <a:sym typeface="Wingdings"/>
              </a:rPr>
              <a:t>Three issues:</a:t>
            </a:r>
          </a:p>
          <a:p>
            <a:pPr lvl="3"/>
            <a:r>
              <a:rPr lang="en-US" sz="2400" dirty="0" smtClean="0">
                <a:sym typeface="Wingdings"/>
              </a:rPr>
              <a:t>Brightness calculation, now mitigated</a:t>
            </a:r>
          </a:p>
          <a:p>
            <a:pPr lvl="3"/>
            <a:r>
              <a:rPr lang="en-US" sz="2400" dirty="0" smtClean="0">
                <a:sym typeface="Wingdings"/>
              </a:rPr>
              <a:t>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O condensation on one primary, now mitigated</a:t>
            </a:r>
          </a:p>
          <a:p>
            <a:pPr lvl="3"/>
            <a:r>
              <a:rPr lang="en-US" sz="2400" dirty="0" smtClean="0">
                <a:sym typeface="Wingdings"/>
              </a:rPr>
              <a:t>Stray light, not yet mitigated, will make at least one more attempt</a:t>
            </a:r>
          </a:p>
          <a:p>
            <a:pPr lvl="3"/>
            <a:endParaRPr lang="en-US" dirty="0" smtClean="0">
              <a:sym typeface="Wingdings"/>
            </a:endParaRPr>
          </a:p>
        </p:txBody>
      </p:sp>
      <p:pic>
        <p:nvPicPr>
          <p:cNvPr id="4" name="Picture 3" descr="GAIA_Cam01_3_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6" y="3868305"/>
            <a:ext cx="3740491" cy="2805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659" y="3661535"/>
            <a:ext cx="5032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/>
              <a:buChar char="•"/>
            </a:pPr>
            <a:r>
              <a:rPr lang="en-US" sz="2000" dirty="0">
                <a:sym typeface="Wingdings"/>
              </a:rPr>
              <a:t>Notional Intermediate catalog L+22m (</a:t>
            </a:r>
            <a:r>
              <a:rPr lang="en-US" sz="2000" dirty="0" err="1">
                <a:sym typeface="Wingdings"/>
              </a:rPr>
              <a:t>pos</a:t>
            </a:r>
            <a:r>
              <a:rPr lang="en-US" sz="2000" dirty="0">
                <a:sym typeface="Wingdings"/>
              </a:rPr>
              <a:t>), L+28m (5 parameters)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sym typeface="Wingdings"/>
              </a:rPr>
              <a:t>Final Gaia catalog may replace VLBI catalog as </a:t>
            </a:r>
            <a:r>
              <a:rPr lang="en-US" sz="2000" dirty="0" smtClean="0">
                <a:sym typeface="Wingdings"/>
              </a:rPr>
              <a:t>ICRF, but stray light problem???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3" y="5654340"/>
            <a:ext cx="482917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latin typeface="+mj-lt"/>
              </a:rPr>
              <a:t>Simulated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Gaia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errors</a:t>
            </a:r>
            <a:r>
              <a:rPr lang="es-ES" sz="1400" dirty="0" smtClean="0">
                <a:latin typeface="+mj-lt"/>
              </a:rPr>
              <a:t> do </a:t>
            </a:r>
            <a:r>
              <a:rPr lang="es-ES" sz="1400" dirty="0" err="1" smtClean="0">
                <a:latin typeface="+mj-lt"/>
              </a:rPr>
              <a:t>not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yet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model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stray</a:t>
            </a:r>
            <a:r>
              <a:rPr lang="es-ES" sz="1400" dirty="0" smtClean="0">
                <a:latin typeface="+mj-lt"/>
              </a:rPr>
              <a:t> light </a:t>
            </a:r>
            <a:r>
              <a:rPr lang="es-ES" sz="1400" dirty="0" err="1" smtClean="0">
                <a:latin typeface="+mj-lt"/>
              </a:rPr>
              <a:t>problem</a:t>
            </a:r>
            <a:r>
              <a:rPr lang="es-ES" sz="1400" dirty="0" smtClean="0">
                <a:latin typeface="+mj-lt"/>
              </a:rPr>
              <a:t> </a:t>
            </a:r>
          </a:p>
          <a:p>
            <a:r>
              <a:rPr lang="es-ES" sz="1400" dirty="0" err="1" smtClean="0">
                <a:latin typeface="+mj-lt"/>
              </a:rPr>
              <a:t>which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Gaia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is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having</a:t>
            </a:r>
            <a:r>
              <a:rPr lang="es-ES" sz="1400" dirty="0" smtClean="0">
                <a:latin typeface="+mj-lt"/>
              </a:rPr>
              <a:t> at </a:t>
            </a:r>
            <a:r>
              <a:rPr lang="es-ES" sz="1400" dirty="0" err="1" smtClean="0">
                <a:latin typeface="+mj-lt"/>
              </a:rPr>
              <a:t>weak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end</a:t>
            </a:r>
            <a:r>
              <a:rPr lang="es-ES" sz="1400" dirty="0" smtClean="0">
                <a:latin typeface="+mj-lt"/>
              </a:rPr>
              <a:t> (</a:t>
            </a:r>
            <a:r>
              <a:rPr lang="es-ES" sz="1400" dirty="0" err="1" smtClean="0">
                <a:latin typeface="+mj-lt"/>
              </a:rPr>
              <a:t>near</a:t>
            </a:r>
            <a:r>
              <a:rPr lang="es-ES" sz="1400" dirty="0" smtClean="0">
                <a:latin typeface="+mj-lt"/>
              </a:rPr>
              <a:t> 20th </a:t>
            </a:r>
            <a:r>
              <a:rPr lang="es-ES" sz="1400" dirty="0" err="1" smtClean="0">
                <a:latin typeface="+mj-lt"/>
              </a:rPr>
              <a:t>mag</a:t>
            </a:r>
            <a:r>
              <a:rPr lang="es-ES" sz="1400" dirty="0" smtClean="0">
                <a:latin typeface="+mj-lt"/>
              </a:rPr>
              <a:t>).</a:t>
            </a:r>
          </a:p>
          <a:p>
            <a:r>
              <a:rPr lang="es-ES" sz="1400" dirty="0" smtClean="0">
                <a:latin typeface="+mj-lt"/>
              </a:rPr>
              <a:t> Do </a:t>
            </a:r>
            <a:r>
              <a:rPr lang="es-ES" sz="1400" dirty="0" err="1" smtClean="0">
                <a:latin typeface="+mj-lt"/>
              </a:rPr>
              <a:t>not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model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the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effect</a:t>
            </a:r>
            <a:r>
              <a:rPr lang="es-ES" sz="1400" dirty="0" smtClean="0">
                <a:latin typeface="+mj-lt"/>
              </a:rPr>
              <a:t> of color (V-I) </a:t>
            </a:r>
            <a:r>
              <a:rPr lang="es-ES" sz="1400" dirty="0" err="1" smtClean="0">
                <a:latin typeface="+mj-lt"/>
              </a:rPr>
              <a:t>magnitude</a:t>
            </a:r>
            <a:r>
              <a:rPr lang="es-ES" sz="1400" dirty="0" smtClean="0">
                <a:latin typeface="+mj-lt"/>
              </a:rPr>
              <a:t>.</a:t>
            </a:r>
          </a:p>
          <a:p>
            <a:r>
              <a:rPr lang="es-ES" sz="1400" dirty="0" err="1" smtClean="0">
                <a:latin typeface="+mj-lt"/>
              </a:rPr>
              <a:t>Took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into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account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model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Gaia's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ecliptic</a:t>
            </a:r>
            <a:r>
              <a:rPr lang="es-ES" sz="1400" dirty="0" smtClean="0">
                <a:latin typeface="+mj-lt"/>
              </a:rPr>
              <a:t> </a:t>
            </a:r>
            <a:r>
              <a:rPr lang="es-ES" sz="1400" dirty="0" err="1" smtClean="0">
                <a:latin typeface="+mj-lt"/>
              </a:rPr>
              <a:t>latitude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variations</a:t>
            </a:r>
            <a:r>
              <a:rPr lang="es-ES" sz="1400" dirty="0" smtClean="0">
                <a:latin typeface="+mj-lt"/>
              </a:rPr>
              <a:t> in </a:t>
            </a:r>
            <a:r>
              <a:rPr lang="es-ES" sz="1400" dirty="0" err="1" smtClean="0">
                <a:latin typeface="+mj-lt"/>
              </a:rPr>
              <a:t>precision</a:t>
            </a:r>
            <a:r>
              <a:rPr lang="es-ES" sz="1400" dirty="0" smtClean="0">
                <a:latin typeface="+mj-lt"/>
              </a:rPr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42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" charset="0"/>
              </a:rPr>
              <a:t>ICRF2 type for 654 </a:t>
            </a:r>
            <a:r>
              <a:rPr lang="en-US" sz="2800" b="1" dirty="0" err="1">
                <a:solidFill>
                  <a:schemeClr val="tx2"/>
                </a:solidFill>
                <a:latin typeface="Times" charset="0"/>
              </a:rPr>
              <a:t>XKa</a:t>
            </a:r>
            <a:r>
              <a:rPr lang="en-US" sz="2800" b="1" dirty="0">
                <a:solidFill>
                  <a:schemeClr val="tx2"/>
                </a:solidFill>
                <a:latin typeface="Times" charset="0"/>
              </a:rPr>
              <a:t> sources</a:t>
            </a:r>
          </a:p>
        </p:txBody>
      </p:sp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533400" y="5724520"/>
            <a:ext cx="80512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dirty="0">
                <a:latin typeface="Times" charset="0"/>
              </a:rPr>
              <a:t>South polar </a:t>
            </a:r>
            <a:r>
              <a:rPr lang="es-ES_tradnl" dirty="0" err="1">
                <a:latin typeface="Times" charset="0"/>
              </a:rPr>
              <a:t>cap</a:t>
            </a:r>
            <a:r>
              <a:rPr lang="es-ES_tradnl" dirty="0">
                <a:latin typeface="Times" charset="0"/>
              </a:rPr>
              <a:t> (</a:t>
            </a:r>
            <a:r>
              <a:rPr lang="es-ES_tradnl" dirty="0" err="1">
                <a:latin typeface="Times" charset="0"/>
              </a:rPr>
              <a:t>Dec</a:t>
            </a:r>
            <a:r>
              <a:rPr lang="es-ES_tradnl" dirty="0">
                <a:latin typeface="Times" charset="0"/>
              </a:rPr>
              <a:t> -45 </a:t>
            </a:r>
            <a:r>
              <a:rPr lang="es-ES_tradnl" dirty="0" err="1">
                <a:latin typeface="Times" charset="0"/>
              </a:rPr>
              <a:t>to</a:t>
            </a:r>
            <a:r>
              <a:rPr lang="es-ES_tradnl" dirty="0">
                <a:latin typeface="Times" charset="0"/>
              </a:rPr>
              <a:t> -90):  27 ICRF-2 </a:t>
            </a:r>
            <a:r>
              <a:rPr lang="es-ES_tradnl" dirty="0" err="1">
                <a:latin typeface="Times" charset="0"/>
              </a:rPr>
              <a:t>defining</a:t>
            </a:r>
            <a:r>
              <a:rPr lang="es-ES_tradnl" dirty="0">
                <a:latin typeface="Times" charset="0"/>
              </a:rPr>
              <a:t> </a:t>
            </a:r>
            <a:r>
              <a:rPr lang="es-ES_tradnl" dirty="0" err="1">
                <a:latin typeface="Times" charset="0"/>
              </a:rPr>
              <a:t>sources</a:t>
            </a:r>
            <a:endParaRPr lang="es-ES_tradnl" dirty="0">
              <a:latin typeface="Times" charset="0"/>
            </a:endParaRPr>
          </a:p>
          <a:p>
            <a:r>
              <a:rPr lang="es-ES_tradnl" dirty="0">
                <a:latin typeface="Times" charset="0"/>
              </a:rPr>
              <a:t>                                                       2/3 non-ICRF2 </a:t>
            </a:r>
            <a:r>
              <a:rPr lang="es-ES_tradnl" dirty="0" err="1" smtClean="0">
                <a:latin typeface="Times" charset="0"/>
              </a:rPr>
              <a:t>sources</a:t>
            </a:r>
            <a:endParaRPr lang="es-ES_tradnl" dirty="0" smtClean="0">
              <a:latin typeface="Times" charset="0"/>
            </a:endParaRPr>
          </a:p>
          <a:p>
            <a:r>
              <a:rPr lang="es-ES" dirty="0" smtClean="0"/>
              <a:t>GAIA </a:t>
            </a:r>
            <a:r>
              <a:rPr lang="es-ES" dirty="0" err="1" smtClean="0"/>
              <a:t>tie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 </a:t>
            </a:r>
            <a:r>
              <a:rPr lang="es-ES" dirty="0" err="1" smtClean="0"/>
              <a:t>detected</a:t>
            </a:r>
            <a:r>
              <a:rPr lang="es-ES" dirty="0" smtClean="0"/>
              <a:t> in X/Ka:18 </a:t>
            </a:r>
            <a:r>
              <a:rPr lang="es-ES" dirty="0" err="1" smtClean="0"/>
              <a:t>detections</a:t>
            </a:r>
            <a:r>
              <a:rPr lang="es-ES" dirty="0" smtClean="0"/>
              <a:t> </a:t>
            </a:r>
            <a:r>
              <a:rPr lang="es-ES" dirty="0" err="1" smtClean="0"/>
              <a:t>mostly</a:t>
            </a:r>
            <a:r>
              <a:rPr lang="es-ES" dirty="0" smtClean="0"/>
              <a:t> in NH!</a:t>
            </a:r>
            <a:endParaRPr lang="es-ES_tradnl" dirty="0">
              <a:latin typeface="Times" charset="0"/>
            </a:endParaRPr>
          </a:p>
        </p:txBody>
      </p:sp>
      <p:pic>
        <p:nvPicPr>
          <p:cNvPr id="55299" name="Picture 1" descr="xka-140923_5.gif"/>
          <p:cNvPicPr>
            <a:picLocks noChangeAspect="1"/>
          </p:cNvPicPr>
          <p:nvPr/>
        </p:nvPicPr>
        <p:blipFill>
          <a:blip r:embed="rId3"/>
          <a:srcRect t="20468" b="11412"/>
          <a:stretch>
            <a:fillRect/>
          </a:stretch>
        </p:blipFill>
        <p:spPr bwMode="auto">
          <a:xfrm>
            <a:off x="266700" y="1066800"/>
            <a:ext cx="85725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5"/>
          <p:cNvSpPr txBox="1">
            <a:spLocks noChangeArrowheads="1"/>
          </p:cNvSpPr>
          <p:nvPr/>
        </p:nvSpPr>
        <p:spPr bwMode="auto">
          <a:xfrm>
            <a:off x="1219200" y="152400"/>
            <a:ext cx="5681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" charset="0"/>
              </a:rPr>
              <a:t>Emission zones in relativistic jets</a:t>
            </a:r>
            <a:endParaRPr lang="en-US" sz="3200" dirty="0">
              <a:latin typeface="Times" charset="0"/>
            </a:endParaRPr>
          </a:p>
        </p:txBody>
      </p:sp>
      <p:sp>
        <p:nvSpPr>
          <p:cNvPr id="62466" name="TextBox 6"/>
          <p:cNvSpPr txBox="1">
            <a:spLocks noChangeArrowheads="1"/>
          </p:cNvSpPr>
          <p:nvPr/>
        </p:nvSpPr>
        <p:spPr bwMode="auto">
          <a:xfrm>
            <a:off x="838200" y="4745048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Times" charset="0"/>
              </a:rPr>
              <a:t>Talk here about emission correlation between different wavelengths </a:t>
            </a:r>
            <a:r>
              <a:rPr lang="en-US" dirty="0" smtClean="0">
                <a:latin typeface="Times" charset="0"/>
                <a:sym typeface="Wingdings" pitchFamily="2" charset="2"/>
              </a:rPr>
              <a:t> co-spatial emission or not (delays and variability)</a:t>
            </a:r>
            <a:endParaRPr lang="en-US" dirty="0" smtClean="0">
              <a:latin typeface="Times" charset="0"/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optical/gamma for 3C279 (</a:t>
            </a:r>
            <a:r>
              <a:rPr lang="en-US" dirty="0" err="1" smtClean="0">
                <a:solidFill>
                  <a:srgbClr val="008000"/>
                </a:solidFill>
              </a:rPr>
              <a:t>Abdo</a:t>
            </a:r>
            <a:r>
              <a:rPr lang="en-US" dirty="0" smtClean="0">
                <a:solidFill>
                  <a:srgbClr val="008000"/>
                </a:solidFill>
              </a:rPr>
              <a:t>, Nature, 2011)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" charset="0"/>
              </a:rPr>
              <a:t>Radio/gamma </a:t>
            </a:r>
            <a:r>
              <a:rPr lang="en-US" dirty="0" err="1" smtClean="0">
                <a:solidFill>
                  <a:srgbClr val="008000"/>
                </a:solidFill>
                <a:latin typeface="Times" charset="0"/>
              </a:rPr>
              <a:t>Fuhrmann</a:t>
            </a:r>
            <a:r>
              <a:rPr lang="en-US" dirty="0" smtClean="0">
                <a:solidFill>
                  <a:srgbClr val="008000"/>
                </a:solidFill>
                <a:latin typeface="Times" charset="0"/>
              </a:rPr>
              <a:t> MNRAS 2014</a:t>
            </a:r>
          </a:p>
        </p:txBody>
      </p:sp>
      <p:pic>
        <p:nvPicPr>
          <p:cNvPr id="6246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88344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9"/>
          <p:cNvSpPr txBox="1">
            <a:spLocks noChangeArrowheads="1"/>
          </p:cNvSpPr>
          <p:nvPr/>
        </p:nvSpPr>
        <p:spPr bwMode="auto">
          <a:xfrm>
            <a:off x="6248400" y="4267200"/>
            <a:ext cx="2863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imes" charset="0"/>
              </a:rPr>
              <a:t>Credit: A. Marscher, Proc. Sci., Italy, 2006.</a:t>
            </a:r>
          </a:p>
          <a:p>
            <a:r>
              <a:rPr lang="en-US" sz="1100">
                <a:latin typeface="Times" charset="0"/>
              </a:rPr>
              <a:t>Overlay image: Krichbaum, et al, IRAM, 1999.</a:t>
            </a:r>
          </a:p>
          <a:p>
            <a:r>
              <a:rPr lang="en-US" sz="1100">
                <a:latin typeface="Times" charset="0"/>
              </a:rPr>
              <a:t>Montage: Wehrle et al, ASTRO-2010, no. 310.</a:t>
            </a:r>
          </a:p>
        </p:txBody>
      </p:sp>
      <p:sp>
        <p:nvSpPr>
          <p:cNvPr id="62469" name="TextBox 11"/>
          <p:cNvSpPr txBox="1">
            <a:spLocks noChangeArrowheads="1"/>
          </p:cNvSpPr>
          <p:nvPr/>
        </p:nvSpPr>
        <p:spPr bwMode="auto">
          <a:xfrm>
            <a:off x="392113" y="4305300"/>
            <a:ext cx="2617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" charset="0"/>
              </a:rPr>
              <a:t>R~0.1-1 µas                                   1mas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1436688" y="38100"/>
            <a:ext cx="6556375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Overview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25840"/>
            <a:ext cx="8229600" cy="5410200"/>
          </a:xfrm>
        </p:spPr>
        <p:txBody>
          <a:bodyPr/>
          <a:lstStyle/>
          <a:p>
            <a:pPr algn="l"/>
            <a:endParaRPr lang="en-US" sz="2000" dirty="0" smtClean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• Nature of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astrometric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targets: 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why Ka-band (32GHz)? </a:t>
            </a:r>
          </a:p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     	</a:t>
            </a:r>
            <a:r>
              <a:rPr lang="en-US" sz="1800" b="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better</a:t>
            </a:r>
            <a:r>
              <a:rPr lang="en-US" sz="1800" b="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1800" b="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point-like </a:t>
            </a:r>
            <a:r>
              <a:rPr lang="en-US" sz="1800" b="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sources at VLBI scales</a:t>
            </a:r>
            <a:endParaRPr lang="en-US" sz="1800" b="0" dirty="0" smtClean="0">
              <a:solidFill>
                <a:srgbClr val="33CC33"/>
              </a:solidFill>
              <a:latin typeface="+mn-lt"/>
              <a:ea typeface="ＭＳ Ｐゴシック" pitchFamily="34" charset="-128"/>
            </a:endParaRPr>
          </a:p>
          <a:p>
            <a:pPr algn="l"/>
            <a:endParaRPr lang="en-US" sz="1000" b="0" dirty="0" smtClean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• X</a:t>
            </a:r>
            <a:r>
              <a:rPr lang="es-E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/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Ka Celestial Reference Frame: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Southern Geometry improvement: NASA-ESA collaboration to use ESA</a:t>
            </a:r>
            <a:r>
              <a:rPr lang="en-US" altLang="es-ES_tradnl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’</a:t>
            </a:r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 X/Ka 35-meter antenna in </a:t>
            </a:r>
            <a:r>
              <a:rPr lang="en-US" sz="1800" b="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Malargüe</a:t>
            </a:r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, Argentina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South Polar Cap results: 138/144 candidates detected! 96% success rate! 	</a:t>
            </a:r>
            <a:r>
              <a:rPr lang="en-US" sz="1800" b="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26 ICRF-2 defining sources detected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X/Ka in the context of ICRF-2 Celestial Frame:</a:t>
            </a:r>
          </a:p>
          <a:p>
            <a:pPr algn="l"/>
            <a:r>
              <a:rPr lang="en-US" sz="1800" b="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    	100 sessions, 35K group delay/phase rate observations</a:t>
            </a:r>
          </a:p>
          <a:p>
            <a:pPr algn="l"/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              </a:t>
            </a:r>
            <a:r>
              <a:rPr lang="en-US" sz="1800" b="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Declination bias reduced by factor of three! </a:t>
            </a:r>
            <a:endParaRPr lang="en-US" sz="1800" b="0" dirty="0" smtClean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  <a:p>
            <a:pPr algn="l"/>
            <a:endParaRPr lang="en-US" sz="1000" b="0" dirty="0" smtClean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• Optical frames: 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tying to ESA</a:t>
            </a:r>
            <a:r>
              <a:rPr lang="en-US" altLang="es-ES_tradnl" sz="20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’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 Gaia mission optical frame</a:t>
            </a:r>
            <a:endParaRPr lang="en-US" sz="1600" b="0" dirty="0" smtClean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X/Ka observations of GAIA tie sources from Bordeaux </a:t>
            </a:r>
            <a:r>
              <a:rPr lang="en-US" sz="1800" b="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Laboratoire</a:t>
            </a:r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1800" b="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d’Astrophysique</a:t>
            </a:r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(GAIA CU3, </a:t>
            </a:r>
            <a:r>
              <a:rPr lang="en-US" sz="1800" b="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Bourda</a:t>
            </a:r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et al. 2008, 2010, 2011)</a:t>
            </a:r>
          </a:p>
          <a:p>
            <a:pPr lvl="1" algn="l"/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	</a:t>
            </a:r>
            <a:r>
              <a:rPr lang="en-US" sz="1800" b="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18 GAIA tie sources detected in Ka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Simulated X/Ka frame tie </a:t>
            </a:r>
            <a:r>
              <a:rPr lang="en-US" sz="1800" b="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precision </a:t>
            </a:r>
            <a:r>
              <a:rPr lang="en-US" sz="1800" b="0" dirty="0" smtClean="0">
                <a:solidFill>
                  <a:srgbClr val="33CC33"/>
                </a:solidFill>
                <a:latin typeface="+mj-lt"/>
                <a:ea typeface="ＭＳ Ｐゴシック" pitchFamily="34" charset="-128"/>
              </a:rPr>
              <a:t>of ~ 7 µas per 3-D rotation angle </a:t>
            </a:r>
          </a:p>
          <a:p>
            <a:pPr algn="l"/>
            <a:endParaRPr lang="en-US" sz="2000" b="0" dirty="0" smtClean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  <a:p>
            <a:pPr algn="l"/>
            <a:endParaRPr lang="en-US" sz="2000" b="0" dirty="0" smtClean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11" name="Picture 10" descr="ESA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2" name="Picture 11" descr="NASAJPLlo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3" name="Picture 12" descr="LAB_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1436688" y="38100"/>
            <a:ext cx="6556375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Source structure vs. wavelength</a:t>
            </a:r>
            <a:endParaRPr lang="en-US" sz="3200" dirty="0">
              <a:solidFill>
                <a:srgbClr val="F0751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3733"/>
            <a:ext cx="4412407" cy="52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058" y="3001707"/>
            <a:ext cx="1178973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0294" y="3421410"/>
            <a:ext cx="422681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0537" y="3551048"/>
            <a:ext cx="247157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1037" y="1579778"/>
            <a:ext cx="8563563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latin typeface="Times" charset="0"/>
              </a:rPr>
              <a:t>S-band        </a:t>
            </a:r>
            <a:r>
              <a:rPr lang="en-US" sz="2800" dirty="0">
                <a:solidFill>
                  <a:schemeClr val="bg1"/>
                </a:solidFill>
                <a:latin typeface="Times" charset="0"/>
              </a:rPr>
              <a:t>        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</a:rPr>
              <a:t>                  X-band     K-band     Q-band</a:t>
            </a:r>
            <a:endParaRPr lang="en-US" sz="2800" dirty="0">
              <a:solidFill>
                <a:schemeClr val="bg1"/>
              </a:solidFill>
              <a:latin typeface="Times" charset="0"/>
            </a:endParaRPr>
          </a:p>
          <a:p>
            <a:r>
              <a:rPr lang="en-US" sz="2800" dirty="0">
                <a:latin typeface="Times" charset="0"/>
              </a:rPr>
              <a:t>2.3 GHz              </a:t>
            </a:r>
            <a:r>
              <a:rPr lang="en-US" sz="2800" dirty="0" smtClean="0">
                <a:latin typeface="Times" charset="0"/>
              </a:rPr>
              <a:t>                 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</a:rPr>
              <a:t>8.6 </a:t>
            </a:r>
            <a:r>
              <a:rPr lang="en-US" sz="2800" dirty="0">
                <a:solidFill>
                  <a:schemeClr val="bg1"/>
                </a:solidFill>
                <a:latin typeface="Times" charset="0"/>
              </a:rPr>
              <a:t>GHz  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</a:rPr>
              <a:t>  24 </a:t>
            </a:r>
            <a:r>
              <a:rPr lang="en-US" sz="2800" dirty="0">
                <a:solidFill>
                  <a:schemeClr val="bg1"/>
                </a:solidFill>
                <a:latin typeface="Times" charset="0"/>
              </a:rPr>
              <a:t>GHz     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</a:rPr>
              <a:t>43 </a:t>
            </a:r>
            <a:r>
              <a:rPr lang="en-US" sz="2800" dirty="0">
                <a:solidFill>
                  <a:schemeClr val="bg1"/>
                </a:solidFill>
                <a:latin typeface="Times" charset="0"/>
              </a:rPr>
              <a:t>GHz</a:t>
            </a:r>
          </a:p>
          <a:p>
            <a:r>
              <a:rPr lang="en-US" sz="2800" dirty="0">
                <a:latin typeface="Times" charset="0"/>
              </a:rPr>
              <a:t>13.6cm       </a:t>
            </a:r>
            <a:r>
              <a:rPr lang="en-US" sz="2800" dirty="0">
                <a:solidFill>
                  <a:schemeClr val="bg1"/>
                </a:solidFill>
                <a:latin typeface="Times" charset="0"/>
              </a:rPr>
              <a:t>         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</a:rPr>
              <a:t>                  3.6cm       1.2cm        0.7cm</a:t>
            </a:r>
            <a:endParaRPr lang="en-US" sz="2800" dirty="0">
              <a:solidFill>
                <a:schemeClr val="bg1"/>
              </a:solidFill>
              <a:latin typeface="Time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14840" y="3805084"/>
            <a:ext cx="4358659" cy="2476192"/>
            <a:chOff x="4414840" y="3805084"/>
            <a:chExt cx="4358659" cy="2476192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7352687" y="4896976"/>
              <a:ext cx="1420812" cy="1384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" charset="0"/>
                </a:rPr>
                <a:t>Ka-band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Times" charset="0"/>
                </a:rPr>
                <a:t>32 GHz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Times" charset="0"/>
                </a:rPr>
                <a:t>0.9cm</a:t>
              </a: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7564081" y="3805084"/>
              <a:ext cx="187630" cy="1120876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rgbClr val="33CC33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184B8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414840" y="4672460"/>
              <a:ext cx="3128962" cy="13849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b="1" dirty="0">
                  <a:solidFill>
                    <a:srgbClr val="0B8E25"/>
                  </a:solidFill>
                  <a:latin typeface="+mj-lt"/>
                </a:rPr>
                <a:t>The sources </a:t>
              </a:r>
              <a:endParaRPr lang="en-US" b="1" dirty="0" smtClean="0">
                <a:solidFill>
                  <a:srgbClr val="0B8E25"/>
                </a:solidFill>
                <a:latin typeface="+mj-lt"/>
              </a:endParaRPr>
            </a:p>
            <a:p>
              <a:r>
                <a:rPr lang="en-US" b="1" dirty="0" smtClean="0">
                  <a:solidFill>
                    <a:srgbClr val="0B8E25"/>
                  </a:solidFill>
                  <a:latin typeface="+mj-lt"/>
                </a:rPr>
                <a:t>become better </a:t>
              </a:r>
              <a:r>
                <a:rPr lang="en-US" b="1" dirty="0" smtClean="0">
                  <a:solidFill>
                    <a:srgbClr val="0B8E25"/>
                  </a:solidFill>
                  <a:latin typeface="Times" charset="0"/>
                  <a:sym typeface="Wingdings" pitchFamily="2" charset="2"/>
                </a:rPr>
                <a:t></a:t>
              </a:r>
              <a:r>
                <a:rPr lang="en-US" b="1" dirty="0" smtClean="0">
                  <a:solidFill>
                    <a:srgbClr val="0B8E25"/>
                  </a:solidFill>
                  <a:latin typeface="Times" charset="0"/>
                </a:rPr>
                <a:t> </a:t>
              </a:r>
            </a:p>
            <a:p>
              <a:r>
                <a:rPr lang="en-US" sz="2000" dirty="0" smtClean="0">
                  <a:solidFill>
                    <a:srgbClr val="0B8E25"/>
                  </a:solidFill>
                  <a:latin typeface="+mn-lt"/>
                </a:rPr>
                <a:t>smaller structure indexes </a:t>
              </a:r>
            </a:p>
            <a:p>
              <a:r>
                <a:rPr lang="en-US" sz="1600" dirty="0" smtClean="0">
                  <a:solidFill>
                    <a:srgbClr val="0B8E25"/>
                  </a:solidFill>
                  <a:latin typeface="+mj-lt"/>
                </a:rPr>
                <a:t>(Fey &amp; </a:t>
              </a:r>
              <a:r>
                <a:rPr lang="en-US" sz="1600" dirty="0" err="1" smtClean="0">
                  <a:solidFill>
                    <a:srgbClr val="0B8E25"/>
                  </a:solidFill>
                  <a:latin typeface="+mj-lt"/>
                </a:rPr>
                <a:t>Charlot</a:t>
              </a:r>
              <a:r>
                <a:rPr lang="en-US" sz="1600" dirty="0" smtClean="0">
                  <a:solidFill>
                    <a:srgbClr val="0B8E25"/>
                  </a:solidFill>
                  <a:latin typeface="+mj-lt"/>
                </a:rPr>
                <a:t> 1997)</a:t>
              </a:r>
              <a:endParaRPr lang="en-US" sz="1600" dirty="0">
                <a:solidFill>
                  <a:srgbClr val="0B8E25"/>
                </a:solidFill>
                <a:latin typeface="+mj-lt"/>
              </a:endParaRPr>
            </a:p>
          </p:txBody>
        </p: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49738" y="6581001"/>
            <a:ext cx="305942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Times" charset="0"/>
              </a:rPr>
              <a:t>Images credit: P. </a:t>
            </a:r>
            <a:r>
              <a:rPr lang="en-US" sz="1200" i="1" dirty="0" err="1">
                <a:solidFill>
                  <a:schemeClr val="bg1"/>
                </a:solidFill>
                <a:latin typeface="Times" charset="0"/>
              </a:rPr>
              <a:t>Charlot</a:t>
            </a:r>
            <a:r>
              <a:rPr lang="en-US" sz="1200" i="1" dirty="0">
                <a:solidFill>
                  <a:schemeClr val="bg1"/>
                </a:solidFill>
                <a:latin typeface="Times" charset="0"/>
              </a:rPr>
              <a:t> et al, AJ, 139, </a:t>
            </a:r>
            <a:r>
              <a:rPr lang="en-US" sz="1200" i="1" dirty="0" smtClean="0">
                <a:solidFill>
                  <a:schemeClr val="bg1"/>
                </a:solidFill>
                <a:latin typeface="Times" charset="0"/>
              </a:rPr>
              <a:t>2010</a:t>
            </a:r>
            <a:endParaRPr lang="en-US" i="1" dirty="0">
              <a:solidFill>
                <a:schemeClr val="bg1"/>
              </a:solidFill>
              <a:latin typeface="Times" charset="0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19" name="Picture 18" descr="ESAlogo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20" name="Picture 19" descr="NASAJPLlogo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21" name="Picture 20" descr="LAB_logo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1436688" y="38100"/>
            <a:ext cx="6556375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Source emission vs. wavelength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63167" y="1246688"/>
            <a:ext cx="5394425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B8E25"/>
                </a:solidFill>
                <a:latin typeface="+mj-lt"/>
              </a:rPr>
              <a:t>Typical source emission: </a:t>
            </a:r>
          </a:p>
          <a:p>
            <a:r>
              <a:rPr lang="en-US" sz="2000" dirty="0" smtClean="0">
                <a:solidFill>
                  <a:srgbClr val="0B8E25"/>
                </a:solidFill>
                <a:latin typeface="+mj-lt"/>
              </a:rPr>
              <a:t>Generally emission decreases with frequency </a:t>
            </a:r>
          </a:p>
          <a:p>
            <a:r>
              <a:rPr lang="en-US" sz="2000" dirty="0" smtClean="0">
                <a:solidFill>
                  <a:srgbClr val="0B8E25"/>
                </a:solidFill>
                <a:latin typeface="+mj-lt"/>
              </a:rPr>
              <a:t>(steep spectrum), but not for all sources!</a:t>
            </a:r>
          </a:p>
          <a:p>
            <a:r>
              <a:rPr lang="en-US" sz="2000" dirty="0" smtClean="0">
                <a:solidFill>
                  <a:srgbClr val="0B8E25"/>
                </a:solidFill>
                <a:latin typeface="+mj-lt"/>
              </a:rPr>
              <a:t> and variable with time, but not for all sources!</a:t>
            </a:r>
            <a:endParaRPr lang="en-US" sz="2000" dirty="0">
              <a:solidFill>
                <a:srgbClr val="0B8E25"/>
              </a:solidFill>
              <a:latin typeface="+mj-lt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063941" y="6581001"/>
            <a:ext cx="396993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Times" charset="0"/>
              </a:rPr>
              <a:t>Images credit: </a:t>
            </a:r>
            <a:r>
              <a:rPr lang="en-US" sz="1200" i="1" dirty="0" smtClean="0">
                <a:solidFill>
                  <a:schemeClr val="bg1"/>
                </a:solidFill>
                <a:latin typeface="Times" charset="0"/>
              </a:rPr>
              <a:t>MOJAVE project, Lister et </a:t>
            </a:r>
            <a:r>
              <a:rPr lang="en-US" sz="1200" i="1" dirty="0">
                <a:solidFill>
                  <a:schemeClr val="bg1"/>
                </a:solidFill>
                <a:latin typeface="Times" charset="0"/>
              </a:rPr>
              <a:t>al, AJ, </a:t>
            </a:r>
            <a:r>
              <a:rPr lang="en-US" sz="1200" i="1" dirty="0" smtClean="0">
                <a:solidFill>
                  <a:schemeClr val="bg1"/>
                </a:solidFill>
                <a:latin typeface="Times" charset="0"/>
              </a:rPr>
              <a:t>137, 2009</a:t>
            </a:r>
            <a:endParaRPr lang="en-US" i="1" dirty="0">
              <a:solidFill>
                <a:schemeClr val="bg1"/>
              </a:solidFill>
              <a:latin typeface="Time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83492" y="3015618"/>
            <a:ext cx="3417570" cy="3417570"/>
            <a:chOff x="5083492" y="1796078"/>
            <a:chExt cx="3417570" cy="3417570"/>
          </a:xfrm>
        </p:grpSpPr>
        <p:pic>
          <p:nvPicPr>
            <p:cNvPr id="17" name="Picture 16" descr="0458-020s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3492" y="1796078"/>
              <a:ext cx="3417570" cy="3417570"/>
            </a:xfrm>
            <a:prstGeom prst="rect">
              <a:avLst/>
            </a:prstGeom>
          </p:spPr>
        </p:pic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855390" y="3814930"/>
              <a:ext cx="1067921" cy="1015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Times" charset="0"/>
                </a:rPr>
                <a:t>Ka-band</a:t>
              </a:r>
            </a:p>
            <a:p>
              <a:r>
                <a:rPr lang="en-US" sz="2000" dirty="0">
                  <a:latin typeface="Times" charset="0"/>
                </a:rPr>
                <a:t>32 GHz</a:t>
              </a:r>
            </a:p>
            <a:p>
              <a:r>
                <a:rPr lang="en-US" sz="2000" dirty="0">
                  <a:latin typeface="Times" charset="0"/>
                </a:rPr>
                <a:t>0.9cm</a:t>
              </a: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7813265" y="3711370"/>
              <a:ext cx="197259" cy="641555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rgbClr val="33CC33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184B8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5850" y="3019268"/>
            <a:ext cx="3417570" cy="3417570"/>
            <a:chOff x="1085850" y="2871788"/>
            <a:chExt cx="3417570" cy="3417570"/>
          </a:xfrm>
        </p:grpSpPr>
        <p:pic>
          <p:nvPicPr>
            <p:cNvPr id="10" name="Picture 9" descr="1328+307_3c286 quasars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5850" y="2871788"/>
              <a:ext cx="3417570" cy="341757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71850" y="3371850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/>
                <a:t>3C286</a:t>
              </a:r>
              <a:endParaRPr lang="es-ES_tradnl" sz="2000" dirty="0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3803240" y="4701970"/>
              <a:ext cx="197259" cy="641555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rgbClr val="33CC33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184B81"/>
                </a:solidFill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2807264" y="4867443"/>
              <a:ext cx="1067921" cy="1015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latin typeface="Times" charset="0"/>
                </a:rPr>
                <a:t>Ka-band</a:t>
              </a:r>
            </a:p>
            <a:p>
              <a:r>
                <a:rPr lang="en-US" sz="2000" dirty="0">
                  <a:latin typeface="Times" charset="0"/>
                </a:rPr>
                <a:t>32 GHz</a:t>
              </a:r>
            </a:p>
            <a:p>
              <a:r>
                <a:rPr lang="en-US" sz="2000" dirty="0">
                  <a:latin typeface="Times" charset="0"/>
                </a:rPr>
                <a:t>0.9cm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22670" y="2569907"/>
            <a:ext cx="379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Multiepoch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radio spectrum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24" name="Picture 23" descr="ESA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25" name="Picture 24" descr="NASAJPL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26" name="Picture 25" descr="LAB_logo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0" y="38100"/>
            <a:ext cx="7993063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      </a:t>
            </a:r>
            <a:r>
              <a:rPr lang="en-US" sz="3200" dirty="0" err="1" smtClean="0">
                <a:solidFill>
                  <a:srgbClr val="F07510"/>
                </a:solidFill>
              </a:rPr>
              <a:t>Astrometric</a:t>
            </a:r>
            <a:r>
              <a:rPr lang="en-US" sz="3200" dirty="0" smtClean="0">
                <a:solidFill>
                  <a:srgbClr val="F07510"/>
                </a:solidFill>
              </a:rPr>
              <a:t> sources at </a:t>
            </a:r>
            <a:br>
              <a:rPr lang="en-US" sz="3200" dirty="0" smtClean="0">
                <a:solidFill>
                  <a:srgbClr val="F07510"/>
                </a:solidFill>
              </a:rPr>
            </a:br>
            <a:r>
              <a:rPr lang="en-US" sz="3200" dirty="0" smtClean="0">
                <a:solidFill>
                  <a:srgbClr val="F07510"/>
                </a:solidFill>
              </a:rPr>
              <a:t>       Ka-band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143000"/>
            <a:ext cx="8991600" cy="5410200"/>
          </a:xfrm>
        </p:spPr>
        <p:txBody>
          <a:bodyPr/>
          <a:lstStyle/>
          <a:p>
            <a:pPr algn="l"/>
            <a:endParaRPr lang="en-US" sz="240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•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Quasar astrophysics </a:t>
            </a:r>
            <a:r>
              <a:rPr lang="en-US" sz="2400" b="1" dirty="0" smtClean="0">
                <a:solidFill>
                  <a:srgbClr val="008040"/>
                </a:solidFill>
                <a:latin typeface="+mj-lt"/>
                <a:ea typeface="ＭＳ Ｐゴシック" pitchFamily="34" charset="-128"/>
              </a:rPr>
              <a:t>gets better for astrometry:</a:t>
            </a:r>
            <a:endParaRPr lang="en-US" dirty="0" smtClean="0">
              <a:solidFill>
                <a:srgbClr val="008040"/>
              </a:solidFill>
              <a:latin typeface="+mj-lt"/>
              <a:ea typeface="ＭＳ Ｐゴシック" pitchFamily="34" charset="-128"/>
            </a:endParaRPr>
          </a:p>
          <a:p>
            <a:pPr algn="l"/>
            <a:endParaRPr lang="en-US" sz="2000" b="0" dirty="0" smtClean="0">
              <a:solidFill>
                <a:srgbClr val="008040"/>
              </a:solidFill>
              <a:latin typeface="+mj-lt"/>
              <a:ea typeface="ＭＳ Ｐゴシック" pitchFamily="34" charset="-128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8040"/>
                </a:solidFill>
                <a:latin typeface="+mj-lt"/>
                <a:ea typeface="ＭＳ Ｐゴシック" pitchFamily="34" charset="-128"/>
              </a:rPr>
              <a:t>Sources more compact at shorter wavelength (higher frequency)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More sources resolved at higher frequency </a:t>
            </a:r>
            <a:r>
              <a:rPr lang="en-US" b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b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 less sources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Fainter sources at higher frequency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8040"/>
                </a:solidFill>
                <a:latin typeface="+mj-lt"/>
                <a:ea typeface="ＭＳ Ｐゴシック" pitchFamily="34" charset="-128"/>
              </a:rPr>
              <a:t>Less extended structure: plume is steep spectrum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8040"/>
                </a:solidFill>
                <a:latin typeface="+mj-lt"/>
                <a:ea typeface="ＭＳ Ｐゴシック" pitchFamily="34" charset="-128"/>
              </a:rPr>
              <a:t>Core shift (Synchrotron self absorption opacity) reduced at short wavelength/high frequency</a:t>
            </a:r>
            <a:endParaRPr lang="en-US" sz="1800" b="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9" name="Picture 8" descr="ESA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0" name="Picture 9" descr="NASAJPLlo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1" name="Picture 10" descr="LAB_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0" y="38100"/>
            <a:ext cx="7993063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      </a:t>
            </a:r>
            <a:r>
              <a:rPr lang="en-US" sz="3200" dirty="0" err="1" smtClean="0">
                <a:solidFill>
                  <a:srgbClr val="F07510"/>
                </a:solidFill>
              </a:rPr>
              <a:t>Astrometric</a:t>
            </a:r>
            <a:r>
              <a:rPr lang="en-US" sz="3200" dirty="0" smtClean="0">
                <a:solidFill>
                  <a:srgbClr val="F07510"/>
                </a:solidFill>
              </a:rPr>
              <a:t> sources at </a:t>
            </a:r>
            <a:br>
              <a:rPr lang="en-US" sz="3200" dirty="0" smtClean="0">
                <a:solidFill>
                  <a:srgbClr val="F07510"/>
                </a:solidFill>
              </a:rPr>
            </a:br>
            <a:r>
              <a:rPr lang="en-US" sz="3200" dirty="0" smtClean="0">
                <a:solidFill>
                  <a:srgbClr val="F07510"/>
                </a:solidFill>
              </a:rPr>
              <a:t>       Ka-band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143000"/>
            <a:ext cx="8991600" cy="5410200"/>
          </a:xfrm>
        </p:spPr>
        <p:txBody>
          <a:bodyPr/>
          <a:lstStyle/>
          <a:p>
            <a:pPr algn="l"/>
            <a:endParaRPr lang="en-US" sz="240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•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Quasar astrophysics </a:t>
            </a:r>
            <a:r>
              <a:rPr lang="en-US" sz="2400" b="1" dirty="0" smtClean="0">
                <a:solidFill>
                  <a:srgbClr val="008040"/>
                </a:solidFill>
                <a:latin typeface="+mj-lt"/>
                <a:ea typeface="ＭＳ Ｐゴシック" pitchFamily="34" charset="-128"/>
              </a:rPr>
              <a:t>gets better for astrometry:</a:t>
            </a:r>
            <a:endParaRPr lang="en-US" dirty="0" smtClean="0">
              <a:solidFill>
                <a:srgbClr val="008040"/>
              </a:solidFill>
              <a:latin typeface="+mj-lt"/>
              <a:ea typeface="ＭＳ Ｐゴシック" pitchFamily="34" charset="-128"/>
            </a:endParaRPr>
          </a:p>
          <a:p>
            <a:pPr algn="l"/>
            <a:endParaRPr lang="en-US" sz="2000" b="0" dirty="0" smtClean="0">
              <a:solidFill>
                <a:srgbClr val="008040"/>
              </a:solidFill>
              <a:latin typeface="+mj-lt"/>
              <a:ea typeface="ＭＳ Ｐゴシック" pitchFamily="34" charset="-128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8040"/>
                </a:solidFill>
                <a:latin typeface="+mj-lt"/>
                <a:ea typeface="ＭＳ Ｐゴシック" pitchFamily="34" charset="-128"/>
              </a:rPr>
              <a:t>Sources more compact at shorter wavelength (higher frequency)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More sources resolved at higher frequency </a:t>
            </a:r>
            <a:r>
              <a:rPr lang="en-US" b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b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 less sources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Fainter sources at higher frequency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8040"/>
                </a:solidFill>
                <a:latin typeface="+mj-lt"/>
                <a:ea typeface="ＭＳ Ｐゴシック" pitchFamily="34" charset="-128"/>
              </a:rPr>
              <a:t>Less extended structure: plume is steep spectrum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8040"/>
                </a:solidFill>
                <a:latin typeface="+mj-lt"/>
                <a:ea typeface="ＭＳ Ｐゴシック" pitchFamily="34" charset="-128"/>
              </a:rPr>
              <a:t>Core shift (Synchrotron self absorption opacity) reduced at short wavelength/high frequency </a:t>
            </a:r>
            <a:r>
              <a:rPr lang="en-US" sz="1800" b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Optical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to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 S/X </a:t>
            </a:r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core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shift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 ~100 µas in </a:t>
            </a:r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phase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 					</a:t>
            </a:r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delay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smaller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 at X/</a:t>
            </a:r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Ka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 ~25 µas</a:t>
            </a:r>
            <a:endParaRPr lang="en-US" sz="1800" b="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797" y="4671861"/>
            <a:ext cx="41529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35173" y="6581001"/>
            <a:ext cx="399410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+mn-lt"/>
              </a:rPr>
              <a:t>Images credit: </a:t>
            </a:r>
            <a:r>
              <a:rPr lang="en-US" sz="1200" i="1" dirty="0" err="1" smtClean="0">
                <a:solidFill>
                  <a:schemeClr val="bg1"/>
                </a:solidFill>
                <a:latin typeface="+mn-lt"/>
              </a:rPr>
              <a:t>Lobanov</a:t>
            </a: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 1996; </a:t>
            </a:r>
            <a:r>
              <a:rPr lang="en-US" sz="1200" i="1" dirty="0" err="1" smtClean="0">
                <a:solidFill>
                  <a:schemeClr val="bg1"/>
                </a:solidFill>
                <a:latin typeface="+mn-lt"/>
              </a:rPr>
              <a:t>Kovalev</a:t>
            </a: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 , A&amp;A, 483, 2008</a:t>
            </a:r>
            <a:endParaRPr lang="en-US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2800" y="4761425"/>
            <a:ext cx="427552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For typical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equipartition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conditions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astrometric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group delays measure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the position of the jet base independent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of core shift effects vs. frequency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+mj-lt"/>
              </a:rPr>
              <a:t>(Porcas, A&amp;A, 505, 1, 2009)</a:t>
            </a:r>
            <a:endParaRPr lang="en-US" sz="16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9" name="Picture 8" descr="ESA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10" name="Picture 9" descr="NASAJPL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1" name="Picture 10" descr="LAB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38100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 X/Ka Celestial </a:t>
            </a:r>
            <a:br>
              <a:rPr lang="en-US" sz="3200" dirty="0" smtClean="0">
                <a:solidFill>
                  <a:srgbClr val="F07510"/>
                </a:solidFill>
              </a:rPr>
            </a:br>
            <a:r>
              <a:rPr lang="en-US" sz="3200" dirty="0" smtClean="0">
                <a:solidFill>
                  <a:srgbClr val="F07510"/>
                </a:solidFill>
              </a:rPr>
              <a:t>   Reference Frame</a:t>
            </a:r>
            <a:endParaRPr lang="en-US" sz="3200" dirty="0">
              <a:solidFill>
                <a:srgbClr val="F0751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661275" y="5581656"/>
            <a:ext cx="1406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Times" charset="0"/>
              </a:rPr>
              <a:t>Maps credit: Google maps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0961" y="5657856"/>
            <a:ext cx="9277352" cy="1077218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ESA</a:t>
            </a:r>
            <a:r>
              <a:rPr lang="en-US" altLang="es-ES_tradnl" sz="2000" dirty="0">
                <a:solidFill>
                  <a:schemeClr val="bg1"/>
                </a:solidFill>
                <a:latin typeface="+mn-lt"/>
              </a:rPr>
              <a:t>’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 Argentina 35-meter antenna </a:t>
            </a:r>
            <a:r>
              <a:rPr lang="en-US" b="1" dirty="0">
                <a:solidFill>
                  <a:srgbClr val="33CC33"/>
                </a:solidFill>
                <a:latin typeface="+mn-lt"/>
              </a:rPr>
              <a:t>adds  3 baselines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to DSN</a:t>
            </a:r>
            <a:r>
              <a:rPr lang="en-US" altLang="es-ES_tradnl" sz="2000" dirty="0">
                <a:solidFill>
                  <a:schemeClr val="bg1"/>
                </a:solidFill>
                <a:latin typeface="+mn-lt"/>
              </a:rPr>
              <a:t>’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 2 baselines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   • Full sky coverage by accessing south polar cap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   • near perpendicular mid-latitude baselines: CA to Aust./Argentina</a:t>
            </a: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6200" y="1162056"/>
            <a:ext cx="8996363" cy="4419600"/>
            <a:chOff x="-77491" y="990600"/>
            <a:chExt cx="9148763" cy="4419600"/>
          </a:xfrm>
        </p:grpSpPr>
        <p:pic>
          <p:nvPicPr>
            <p:cNvPr id="10" name="Picture 1" descr="station_map.tif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77491" y="990600"/>
              <a:ext cx="9148763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station_names.tiff"/>
            <p:cNvPicPr>
              <a:picLocks noChangeAspect="1"/>
            </p:cNvPicPr>
            <p:nvPr/>
          </p:nvPicPr>
          <p:blipFill>
            <a:blip r:embed="rId4"/>
            <a:srcRect t="1965" r="2200" b="2379"/>
            <a:stretch>
              <a:fillRect/>
            </a:stretch>
          </p:blipFill>
          <p:spPr bwMode="auto">
            <a:xfrm>
              <a:off x="76200" y="1071563"/>
              <a:ext cx="2757488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5"/>
            <p:cNvCxnSpPr>
              <a:cxnSpLocks noChangeShapeType="1"/>
            </p:cNvCxnSpPr>
            <p:nvPr/>
          </p:nvCxnSpPr>
          <p:spPr bwMode="auto">
            <a:xfrm flipH="1">
              <a:off x="685800" y="1752600"/>
              <a:ext cx="3657600" cy="297180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3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4343400" y="1524000"/>
              <a:ext cx="4419600" cy="22860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4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685800" y="4648200"/>
              <a:ext cx="5562600" cy="7620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" name="Straight Arrow Connector 11"/>
            <p:cNvCxnSpPr>
              <a:cxnSpLocks noChangeShapeType="1"/>
            </p:cNvCxnSpPr>
            <p:nvPr/>
          </p:nvCxnSpPr>
          <p:spPr bwMode="auto">
            <a:xfrm>
              <a:off x="4343400" y="1752600"/>
              <a:ext cx="1828800" cy="289560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6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6248400" y="1524000"/>
              <a:ext cx="2514600" cy="312420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7" name="TextBox 16"/>
            <p:cNvSpPr txBox="1"/>
            <p:nvPr/>
          </p:nvSpPr>
          <p:spPr>
            <a:xfrm>
              <a:off x="3047973" y="4572000"/>
              <a:ext cx="857243" cy="3381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400" dirty="0">
                  <a:solidFill>
                    <a:srgbClr val="804000"/>
                  </a:solidFill>
                  <a:latin typeface="Times"/>
                  <a:cs typeface="Times"/>
                </a:rPr>
                <a:t>9810</a:t>
              </a:r>
              <a:r>
                <a:rPr lang="es-ES_tradnl" sz="1600" dirty="0">
                  <a:solidFill>
                    <a:srgbClr val="804000"/>
                  </a:solidFill>
                  <a:latin typeface="Times"/>
                  <a:cs typeface="Times"/>
                </a:rPr>
                <a:t> km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2820" y="1447800"/>
              <a:ext cx="857242" cy="3381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400" dirty="0">
                  <a:solidFill>
                    <a:schemeClr val="tx1"/>
                  </a:solidFill>
                  <a:latin typeface="Times"/>
                  <a:cs typeface="Times"/>
                </a:rPr>
                <a:t>8400</a:t>
              </a:r>
              <a:r>
                <a:rPr lang="es-ES_tradnl" sz="1600" dirty="0">
                  <a:solidFill>
                    <a:schemeClr val="tx1"/>
                  </a:solidFill>
                  <a:latin typeface="Times"/>
                  <a:cs typeface="Times"/>
                </a:rPr>
                <a:t> km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7836" y="2971800"/>
              <a:ext cx="857242" cy="3381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400" dirty="0">
                  <a:solidFill>
                    <a:schemeClr val="tx1"/>
                  </a:solidFill>
                  <a:latin typeface="Times"/>
                  <a:cs typeface="Times"/>
                </a:rPr>
                <a:t>8500</a:t>
              </a:r>
              <a:r>
                <a:rPr lang="es-ES_tradnl" sz="1600" dirty="0">
                  <a:solidFill>
                    <a:schemeClr val="tx1"/>
                  </a:solidFill>
                  <a:latin typeface="Times"/>
                  <a:cs typeface="Times"/>
                </a:rPr>
                <a:t> km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10104" y="2971800"/>
              <a:ext cx="991237" cy="3381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400" dirty="0">
                  <a:solidFill>
                    <a:schemeClr val="tx1"/>
                  </a:solidFill>
                  <a:latin typeface="Times"/>
                  <a:cs typeface="Times"/>
                </a:rPr>
                <a:t>10,600</a:t>
              </a:r>
              <a:r>
                <a:rPr lang="es-ES_tradnl" sz="1600" dirty="0">
                  <a:solidFill>
                    <a:schemeClr val="tx1"/>
                  </a:solidFill>
                  <a:latin typeface="Times"/>
                  <a:cs typeface="Times"/>
                </a:rPr>
                <a:t> km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8936" y="2709863"/>
              <a:ext cx="857243" cy="33813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400" dirty="0">
                  <a:solidFill>
                    <a:schemeClr val="tx1"/>
                  </a:solidFill>
                  <a:latin typeface="Times"/>
                  <a:cs typeface="Times"/>
                </a:rPr>
                <a:t>9900</a:t>
              </a:r>
              <a:r>
                <a:rPr lang="es-ES_tradnl" sz="1600" dirty="0">
                  <a:solidFill>
                    <a:schemeClr val="tx1"/>
                  </a:solidFill>
                  <a:latin typeface="Times"/>
                  <a:cs typeface="Times"/>
                </a:rPr>
                <a:t> km</a:t>
              </a: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23" name="Picture 22" descr="ESA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24" name="Picture 23" descr="NASAJPL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25" name="Picture 24" descr="LAB_logo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/>
          </p:cNvSpPr>
          <p:nvPr>
            <p:ph type="ctrTitle"/>
          </p:nvPr>
        </p:nvSpPr>
        <p:spPr>
          <a:xfrm>
            <a:off x="200026" y="38100"/>
            <a:ext cx="7793038" cy="923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07510"/>
                </a:solidFill>
              </a:rPr>
              <a:t>  NASA-ESA 32GHz </a:t>
            </a:r>
            <a:br>
              <a:rPr lang="en-US" sz="3200" dirty="0" smtClean="0">
                <a:solidFill>
                  <a:srgbClr val="F07510"/>
                </a:solidFill>
              </a:rPr>
            </a:br>
            <a:r>
              <a:rPr lang="en-US" sz="3200" dirty="0" smtClean="0">
                <a:solidFill>
                  <a:srgbClr val="F07510"/>
                </a:solidFill>
              </a:rPr>
              <a:t>    RA results: 654 sources </a:t>
            </a:r>
            <a:endParaRPr lang="en-US" sz="3200" dirty="0">
              <a:solidFill>
                <a:srgbClr val="F07510"/>
              </a:solidFill>
            </a:endParaRPr>
          </a:p>
        </p:txBody>
      </p:sp>
      <p:pic>
        <p:nvPicPr>
          <p:cNvPr id="24" name="Picture 1" descr="xka-140923_2.gif"/>
          <p:cNvPicPr>
            <a:picLocks noChangeAspect="1"/>
          </p:cNvPicPr>
          <p:nvPr/>
        </p:nvPicPr>
        <p:blipFill>
          <a:blip r:embed="rId3"/>
          <a:srcRect t="20850" b="12170"/>
          <a:stretch>
            <a:fillRect/>
          </a:stretch>
        </p:blipFill>
        <p:spPr bwMode="auto">
          <a:xfrm>
            <a:off x="304800" y="1152528"/>
            <a:ext cx="85725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31982" y="5665858"/>
            <a:ext cx="78453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   DSN:                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Goldstone to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Madrid &amp; Canberra </a:t>
            </a:r>
          </a:p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+ ESA baselines: </a:t>
            </a:r>
            <a:r>
              <a:rPr lang="en-US" sz="1800" b="1" dirty="0" err="1">
                <a:solidFill>
                  <a:srgbClr val="0000FF"/>
                </a:solidFill>
                <a:latin typeface="+mn-lt"/>
              </a:rPr>
              <a:t>Malargüe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 to Canberra, Goldstone,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Madrid</a:t>
            </a:r>
          </a:p>
          <a:p>
            <a:r>
              <a:rPr lang="en-US" sz="1800" b="1" dirty="0" smtClean="0">
                <a:solidFill>
                  <a:srgbClr val="0000FF"/>
                </a:solidFill>
                <a:latin typeface="+mn-lt"/>
                <a:ea typeface="ＭＳ Ｐゴシック" pitchFamily="34" charset="-128"/>
              </a:rPr>
              <a:t>         </a:t>
            </a:r>
            <a:r>
              <a:rPr lang="en-US" sz="180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100 sessions, 35K group delay/phase rate </a:t>
            </a:r>
            <a:r>
              <a:rPr lang="en-US" sz="1800" dirty="0" smtClean="0">
                <a:solidFill>
                  <a:srgbClr val="33CC33"/>
                </a:solidFill>
                <a:latin typeface="+mn-lt"/>
                <a:ea typeface="ＭＳ Ｐゴシック" pitchFamily="34" charset="-128"/>
              </a:rPr>
              <a:t>observations</a:t>
            </a:r>
          </a:p>
          <a:p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Petrov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catalog: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aprox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. 450 bright sources &gt;200mJy, 70% unresolved flux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6454" y="57152"/>
            <a:ext cx="915528" cy="995746"/>
            <a:chOff x="7645945" y="772418"/>
            <a:chExt cx="1307897" cy="1422495"/>
          </a:xfrm>
        </p:grpSpPr>
        <p:pic>
          <p:nvPicPr>
            <p:cNvPr id="8" name="Picture 7" descr="ESA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293" y="1142995"/>
              <a:ext cx="714375" cy="714375"/>
            </a:xfrm>
            <a:prstGeom prst="rect">
              <a:avLst/>
            </a:prstGeom>
          </p:spPr>
        </p:pic>
        <p:pic>
          <p:nvPicPr>
            <p:cNvPr id="9" name="Picture 8" descr="NASAJPL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5945" y="772418"/>
              <a:ext cx="1307897" cy="612343"/>
            </a:xfrm>
            <a:prstGeom prst="rect">
              <a:avLst/>
            </a:prstGeom>
          </p:spPr>
        </p:pic>
        <p:pic>
          <p:nvPicPr>
            <p:cNvPr id="10" name="Picture 9" descr="LAB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7357" y="1665958"/>
              <a:ext cx="747649" cy="528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">
  <a:themeElements>
    <a:clrScheme name="I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I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48510</TotalTime>
  <Words>1864</Words>
  <Application>Microsoft Office PowerPoint</Application>
  <PresentationFormat>Presentazione su schermo (4:3)</PresentationFormat>
  <Paragraphs>281</Paragraphs>
  <Slides>28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IND</vt:lpstr>
      <vt:lpstr>Presentazione standard di PowerPoint</vt:lpstr>
      <vt:lpstr>Celebrating 50 years of the  NASA’s Deep Space Network</vt:lpstr>
      <vt:lpstr>Overview</vt:lpstr>
      <vt:lpstr>Source structure vs. wavelength</vt:lpstr>
      <vt:lpstr>Source emission vs. wavelength</vt:lpstr>
      <vt:lpstr>         Astrometric sources at         Ka-band</vt:lpstr>
      <vt:lpstr>         Astrometric sources at         Ka-band</vt:lpstr>
      <vt:lpstr>   X/Ka Celestial     Reference Frame</vt:lpstr>
      <vt:lpstr>  NASA-ESA 32GHz      RA results: 654 sources </vt:lpstr>
      <vt:lpstr>  NASA-ESA 32GHz     DEC results: 654 sources </vt:lpstr>
      <vt:lpstr>XKa vs. SX ICRF2:  525 sources</vt:lpstr>
      <vt:lpstr>    XKa vs. SX ICRF2 improved:  535 sources</vt:lpstr>
      <vt:lpstr>   ESA’s GAIA mission</vt:lpstr>
      <vt:lpstr>   ESA’s GAIA mission</vt:lpstr>
      <vt:lpstr>      Tying to GAIA’s optical frame</vt:lpstr>
      <vt:lpstr>     Tying X/Ka to GAIA’s  optical frame</vt:lpstr>
      <vt:lpstr>   X/Ka-FERMI gamma-ray             correspondence</vt:lpstr>
      <vt:lpstr>   Optical vs. radio positions</vt:lpstr>
      <vt:lpstr>   Optical centroid biased by  host galaxy</vt:lpstr>
      <vt:lpstr>   Conclusions</vt:lpstr>
      <vt:lpstr>Presentazione standard di PowerPoint</vt:lpstr>
      <vt:lpstr>Backup slides</vt:lpstr>
      <vt:lpstr>Presentazione standard di PowerPoint</vt:lpstr>
      <vt:lpstr>Malargüe: The latest X/Ka VLBI Station</vt:lpstr>
      <vt:lpstr>Gaia: 109 stars • 500,000 quasars V&lt; 20 mag     20,000 quasars V&lt; 18 mag • radio loud 30-300+ mJy    and  optically bright: V&lt;18 mag      ~2000 quasars   (Mignard, Journees, 2013)   • S/X frame tie Strategy:    Bring 132 new optically bright    quasars V&lt;18 into the radio frame  “GAIA tie sources”, mostly NH   (Bourda, EVN, Bordeaux, 2012)   • 18 GAIA tie sources detected at X/KA! Improve sample towards SH  • X/Ka frame tie: Measured XKa precision     and simulated  Gaia optical precision     yields  frame tie alignment of    ~ 7 µas per 3-D rotation angle    • Optical systematics unknown    As large as 10 mas optical centroid offset?    (Zacharias &amp; Zacharias, AJ, 2014)</vt:lpstr>
      <vt:lpstr>GAIA performance</vt:lpstr>
      <vt:lpstr>Presentazione standard di PowerPoint</vt:lpstr>
      <vt:lpstr>Presentazione standard di PowerPoint</vt:lpstr>
    </vt:vector>
  </TitlesOfParts>
  <Manager>Keyur Patel</Manager>
  <Company>Jet Propulsion Laboratory, California Institute of Technology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Deep Space Network: The Most Important Science Tool of the Last 50 Years?</dc:title>
  <dc:subject/>
  <dc:creator>Joseph Lazio &amp; Les Deutsch</dc:creator>
  <cp:keywords/>
  <dc:description/>
  <cp:lastModifiedBy>Andrea Tarchi</cp:lastModifiedBy>
  <cp:revision>1755</cp:revision>
  <cp:lastPrinted>2014-01-02T17:38:19Z</cp:lastPrinted>
  <dcterms:created xsi:type="dcterms:W3CDTF">2003-11-11T16:14:19Z</dcterms:created>
  <dcterms:modified xsi:type="dcterms:W3CDTF">2014-10-08T09:13:49Z</dcterms:modified>
  <cp:category/>
</cp:coreProperties>
</file>